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kk-KZ"/>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kk-KZ"/>
          </a:p>
        </p:txBody>
      </p:sp>
      <p:sp>
        <p:nvSpPr>
          <p:cNvPr id="4" name="Дата 3"/>
          <p:cNvSpPr>
            <a:spLocks noGrp="1"/>
          </p:cNvSpPr>
          <p:nvPr>
            <p:ph type="dt" sz="half" idx="10"/>
          </p:nvPr>
        </p:nvSpPr>
        <p:spPr/>
        <p:txBody>
          <a:body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127208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110658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kk-KZ"/>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425361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10"/>
          </p:nvPr>
        </p:nvSpPr>
        <p:spPr/>
        <p:txBody>
          <a:body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41328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kk-KZ"/>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258118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Дата 4"/>
          <p:cNvSpPr>
            <a:spLocks noGrp="1"/>
          </p:cNvSpPr>
          <p:nvPr>
            <p:ph type="dt" sz="half" idx="10"/>
          </p:nvPr>
        </p:nvSpPr>
        <p:spPr/>
        <p:txBody>
          <a:bodyPr/>
          <a:lstStyle/>
          <a:p>
            <a:fld id="{A8B478FA-CA5C-4B5B-83A1-2B3059E8F9F7}" type="datetimeFigureOut">
              <a:rPr lang="kk-KZ" smtClean="0"/>
              <a:t>18.04.2024</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289893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kk-KZ"/>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7" name="Дата 6"/>
          <p:cNvSpPr>
            <a:spLocks noGrp="1"/>
          </p:cNvSpPr>
          <p:nvPr>
            <p:ph type="dt" sz="half" idx="10"/>
          </p:nvPr>
        </p:nvSpPr>
        <p:spPr/>
        <p:txBody>
          <a:bodyPr/>
          <a:lstStyle/>
          <a:p>
            <a:fld id="{A8B478FA-CA5C-4B5B-83A1-2B3059E8F9F7}" type="datetimeFigureOut">
              <a:rPr lang="kk-KZ" smtClean="0"/>
              <a:t>18.04.2024</a:t>
            </a:fld>
            <a:endParaRPr lang="kk-KZ"/>
          </a:p>
        </p:txBody>
      </p:sp>
      <p:sp>
        <p:nvSpPr>
          <p:cNvPr id="8" name="Нижний колонтитул 7"/>
          <p:cNvSpPr>
            <a:spLocks noGrp="1"/>
          </p:cNvSpPr>
          <p:nvPr>
            <p:ph type="ftr" sz="quarter" idx="11"/>
          </p:nvPr>
        </p:nvSpPr>
        <p:spPr/>
        <p:txBody>
          <a:bodyPr/>
          <a:lstStyle/>
          <a:p>
            <a:endParaRPr lang="kk-KZ"/>
          </a:p>
        </p:txBody>
      </p:sp>
      <p:sp>
        <p:nvSpPr>
          <p:cNvPr id="9" name="Номер слайда 8"/>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369240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kk-KZ"/>
          </a:p>
        </p:txBody>
      </p:sp>
      <p:sp>
        <p:nvSpPr>
          <p:cNvPr id="3" name="Дата 2"/>
          <p:cNvSpPr>
            <a:spLocks noGrp="1"/>
          </p:cNvSpPr>
          <p:nvPr>
            <p:ph type="dt" sz="half" idx="10"/>
          </p:nvPr>
        </p:nvSpPr>
        <p:spPr/>
        <p:txBody>
          <a:bodyPr/>
          <a:lstStyle/>
          <a:p>
            <a:fld id="{A8B478FA-CA5C-4B5B-83A1-2B3059E8F9F7}" type="datetimeFigureOut">
              <a:rPr lang="kk-KZ" smtClean="0"/>
              <a:t>18.04.2024</a:t>
            </a:fld>
            <a:endParaRPr lang="kk-KZ"/>
          </a:p>
        </p:txBody>
      </p:sp>
      <p:sp>
        <p:nvSpPr>
          <p:cNvPr id="4" name="Нижний колонтитул 3"/>
          <p:cNvSpPr>
            <a:spLocks noGrp="1"/>
          </p:cNvSpPr>
          <p:nvPr>
            <p:ph type="ftr" sz="quarter" idx="11"/>
          </p:nvPr>
        </p:nvSpPr>
        <p:spPr/>
        <p:txBody>
          <a:bodyPr/>
          <a:lstStyle/>
          <a:p>
            <a:endParaRPr lang="kk-KZ"/>
          </a:p>
        </p:txBody>
      </p:sp>
      <p:sp>
        <p:nvSpPr>
          <p:cNvPr id="5" name="Номер слайда 4"/>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151478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B478FA-CA5C-4B5B-83A1-2B3059E8F9F7}" type="datetimeFigureOut">
              <a:rPr lang="kk-KZ" smtClean="0"/>
              <a:t>18.04.2024</a:t>
            </a:fld>
            <a:endParaRPr lang="kk-KZ"/>
          </a:p>
        </p:txBody>
      </p:sp>
      <p:sp>
        <p:nvSpPr>
          <p:cNvPr id="3" name="Нижний колонтитул 2"/>
          <p:cNvSpPr>
            <a:spLocks noGrp="1"/>
          </p:cNvSpPr>
          <p:nvPr>
            <p:ph type="ftr" sz="quarter" idx="11"/>
          </p:nvPr>
        </p:nvSpPr>
        <p:spPr/>
        <p:txBody>
          <a:bodyPr/>
          <a:lstStyle/>
          <a:p>
            <a:endParaRPr lang="kk-KZ"/>
          </a:p>
        </p:txBody>
      </p:sp>
      <p:sp>
        <p:nvSpPr>
          <p:cNvPr id="4" name="Номер слайда 3"/>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181747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kk-KZ"/>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B478FA-CA5C-4B5B-83A1-2B3059E8F9F7}" type="datetimeFigureOut">
              <a:rPr lang="kk-KZ" smtClean="0"/>
              <a:t>18.04.2024</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3253197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kk-KZ"/>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B478FA-CA5C-4B5B-83A1-2B3059E8F9F7}" type="datetimeFigureOut">
              <a:rPr lang="kk-KZ" smtClean="0"/>
              <a:t>18.04.2024</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A6E1C9C3-B368-4917-B173-C019D5D29CEC}" type="slidenum">
              <a:rPr lang="kk-KZ" smtClean="0"/>
              <a:t>‹#›</a:t>
            </a:fld>
            <a:endParaRPr lang="kk-KZ"/>
          </a:p>
        </p:txBody>
      </p:sp>
    </p:spTree>
    <p:extLst>
      <p:ext uri="{BB962C8B-B14F-4D97-AF65-F5344CB8AC3E}">
        <p14:creationId xmlns:p14="http://schemas.microsoft.com/office/powerpoint/2010/main" val="244811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kk-KZ"/>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kk-KZ"/>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478FA-CA5C-4B5B-83A1-2B3059E8F9F7}" type="datetimeFigureOut">
              <a:rPr lang="kk-KZ" smtClean="0"/>
              <a:t>18.04.2024</a:t>
            </a:fld>
            <a:endParaRPr lang="kk-KZ"/>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1C9C3-B368-4917-B173-C019D5D29CEC}" type="slidenum">
              <a:rPr lang="kk-KZ" smtClean="0"/>
              <a:t>‹#›</a:t>
            </a:fld>
            <a:endParaRPr lang="kk-KZ"/>
          </a:p>
        </p:txBody>
      </p:sp>
    </p:spTree>
    <p:extLst>
      <p:ext uri="{BB962C8B-B14F-4D97-AF65-F5344CB8AC3E}">
        <p14:creationId xmlns:p14="http://schemas.microsoft.com/office/powerpoint/2010/main" val="244713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amai_mektebi@mail.kz"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samal.nurabaeva@mail.ru" TargetMode="External"/><Relationship Id="rId4" Type="http://schemas.openxmlformats.org/officeDocument/2006/relationships/hyperlink" Target="http://sc0012.birzhansal.aqmoedu.kz/"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3682" y="300622"/>
            <a:ext cx="7385538" cy="4154365"/>
          </a:xfrm>
          <a:prstGeom prst="rect">
            <a:avLst/>
          </a:prstGeom>
        </p:spPr>
      </p:pic>
      <p:sp>
        <p:nvSpPr>
          <p:cNvPr id="5" name="Прямоугольник 4"/>
          <p:cNvSpPr/>
          <p:nvPr/>
        </p:nvSpPr>
        <p:spPr>
          <a:xfrm>
            <a:off x="967152" y="4454987"/>
            <a:ext cx="9064870" cy="2308324"/>
          </a:xfrm>
          <a:prstGeom prst="rect">
            <a:avLst/>
          </a:prstGeom>
          <a:noFill/>
          <a:ln>
            <a:noFill/>
          </a:ln>
        </p:spPr>
        <p:txBody>
          <a:bodyPr wrap="square" lIns="91440" tIns="45720" rIns="91440" bIns="45720">
            <a:spAutoFit/>
          </a:bodyPr>
          <a:lstStyle/>
          <a:p>
            <a:pPr algn="ct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Ақмола</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облысы</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білім</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басқармасының</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p>
          <a:p>
            <a:pPr algn="ct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Біржан</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сал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ауданы</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бойынша</a:t>
            </a:r>
            <a:endPar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endParaRPr>
          </a:p>
          <a:p>
            <a:pPr algn="ct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Мамай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ауылының</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негізгі</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орта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мектебі</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a:t>
            </a:r>
          </a:p>
          <a:p>
            <a:pPr algn="ctr"/>
            <a:r>
              <a:rPr lang="ru-RU" sz="2400" b="1" dirty="0" err="1">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к</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оммуналдық</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мемлекеттік</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мекемесінің</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p>
          <a:p>
            <a:pPr algn="ct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2024-2029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жылдарға</a:t>
            </a:r>
            <a:r>
              <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 </a:t>
            </a:r>
            <a:r>
              <a:rPr lang="ru-RU" sz="2400" b="1"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арналған</a:t>
            </a:r>
            <a:endParaRPr lang="ru-RU" sz="2400" b="1"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endParaRPr>
          </a:p>
          <a:p>
            <a:pPr algn="ctr"/>
            <a:r>
              <a:rPr lang="ru-RU" sz="2400" b="1" cap="none" spc="0" dirty="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д</a:t>
            </a:r>
            <a:r>
              <a:rPr lang="ru-RU" sz="2400" b="1" cap="none" spc="0" dirty="0"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аму </a:t>
            </a:r>
            <a:r>
              <a:rPr lang="ru-RU" sz="2400" b="1" cap="none" spc="0" dirty="0" err="1" smtClean="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rPr>
              <a:t>жоспары</a:t>
            </a:r>
            <a:endParaRPr lang="ru-RU" sz="2400" b="1" cap="none" spc="0" dirty="0">
              <a:ln w="13462">
                <a:solidFill>
                  <a:schemeClr val="bg1"/>
                </a:solidFill>
                <a:prstDash val="solid"/>
              </a:ln>
              <a:effectLst>
                <a:outerShdw dist="38100" dir="2700000" algn="bl" rotWithShape="0">
                  <a:schemeClr val="accent5"/>
                </a:outerShdw>
              </a:effectLst>
              <a:latin typeface="Segoe UI Black" panose="020B0A02040204020203" pitchFamily="34" charset="0"/>
              <a:ea typeface="Segoe UI Black" panose="020B0A02040204020203" pitchFamily="34" charset="0"/>
              <a:cs typeface="Courier New" panose="02070309020205020404" pitchFamily="49" charset="0"/>
            </a:endParaRPr>
          </a:p>
        </p:txBody>
      </p:sp>
    </p:spTree>
    <p:extLst>
      <p:ext uri="{BB962C8B-B14F-4D97-AF65-F5344CB8AC3E}">
        <p14:creationId xmlns:p14="http://schemas.microsoft.com/office/powerpoint/2010/main" val="1603026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975" y="403429"/>
            <a:ext cx="728084"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ҮІ</a:t>
            </a:r>
            <a:endPar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Прямоугольник 5"/>
          <p:cNvSpPr/>
          <p:nvPr/>
        </p:nvSpPr>
        <p:spPr>
          <a:xfrm>
            <a:off x="369016" y="0"/>
            <a:ext cx="11412676" cy="1446550"/>
          </a:xfrm>
          <a:prstGeom prst="rect">
            <a:avLst/>
          </a:prstGeom>
          <a:noFill/>
        </p:spPr>
        <p:txBody>
          <a:bodyPr wrap="square" lIns="91440" tIns="45720" rIns="91440" bIns="45720">
            <a:spAutoFit/>
          </a:bodyPr>
          <a:lstStyle/>
          <a:p>
            <a:pPr algn="ct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Бағдарламаның</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қойылған</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мақсатқа</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қол</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жеткізу</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жолдары</a:t>
            </a:r>
            <a:endParaRPr lang="ru-RU" sz="4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733059" y="1523137"/>
            <a:ext cx="10635395" cy="4226093"/>
          </a:xfrm>
          <a:prstGeom prst="rect">
            <a:avLst/>
          </a:prstGeom>
        </p:spPr>
        <p:txBody>
          <a:bodyPr wrap="square">
            <a:spAutoFit/>
          </a:bodyPr>
          <a:lstStyle/>
          <a:p>
            <a:pPr algn="just">
              <a:lnSpc>
                <a:spcPct val="107000"/>
              </a:lnSpc>
              <a:spcAft>
                <a:spcPts val="0"/>
              </a:spcAft>
            </a:pP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Заман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талабына сай білім алуда табанды, креативті ойлай алатын, өзара әлеуметтік әрекеттесуге дайын, жауапкершілігі жоғары, жаһандық өзгеріске бейім, заманауи іскер, үнемі білім алуға және алған білімін кеңейтуге ұмтылатын, дені сау, адамгершілігі мол полимәдениетті тұлға тәрбиелеу үшін «Табысты білім беру ұйымының заманға лайық үлгісі» құрылады. Оның мақсаты - педагог мамандардың жаңаша кәсіби ойлауын қалыптастыру арқылы мектептің білім сапасын арттыру және бәсекеге қабілетін дамыту жолымен үздіксіз білім беру жүйесінде кәсіби, интеллектуалдық, әлеуметтік шығармашылыққа қабілеті бар шәкіртке  қолайлы білім беру ортасын тудыру. Сол арқылы бағдарламада қойылған мақсаттарға қол жеткізу көзделген.</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«Табысты білім беру ұйымының заманға лайықты моделі» жобасы: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Даму бағдарламасын іске асыру нәтижесінде мектептің  болашақ сипаты  мынадай болады деп болжайды: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  оқушыларға мемлекеттік стандарттардың талаптарына сәйкес келетін сапалы білім береді, бұл аттестаттаудың</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тәуелсіз нысандары арқылы расталады;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Мектептің  мәдени-адамгершілік бағдарлау  тәрбие жүйесі барынша сапалы жұмыс істейді;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Мектепте оқушылар өздерін қауіпсіз және сыртқы ортаның теріс әсерінен қорғалғанын сезінеді;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Мектепте жоғары кәсіби-шығармашылық педагогикалық ұжым жұмыс істейді;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 педагогтары өз іс-тәжірибесінде  оқытудың қазіргі заманғы технологияларын қолданады;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 табысты жұмыс жасап қана қоймай, дамуын қамтамасыз ететін тиімді басқару жүйесі болады;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 қазіргі заманғы материалдық-техникалық базасы бар, жоспарларын іске асыру үшін қажетті ресурстар санына ие болады;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Мектеп ата-аналар тарапынан сұранысқа ие және олар оның көрсетілетін қызметтеріне қанағаттанады, бұл оның білім беру қызметтері нарығындағы көшбасшылығын қамтамасыз етеді.</a:t>
            </a:r>
            <a:endParaRPr lang="kk-KZ"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06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97877" y="85777"/>
            <a:ext cx="10682653" cy="6686446"/>
          </a:xfrm>
          <a:prstGeom prst="rect">
            <a:avLst/>
          </a:prstGeom>
        </p:spPr>
        <p:txBody>
          <a:bodyPr wrap="square">
            <a:spAutoFit/>
          </a:bodyPr>
          <a:lstStyle/>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Шебер ұстаз:</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Алдыңғы бөлімдерде айтылғандардың барлығын ескере отырып, құзыретті педагогтің моделі: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Диалог режимінде жүзеге асырылатын жалпы, коммуникативтік мәдениеттің, теориялық түсініктердің және күрделі коммуникацияны ұйымдастыру тәжірибесінің жоғары деңгейінің болуы;</a:t>
            </a: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Пәндік саланың теориясы мен тәжірибесінің жетістіктерін игеру қабілеті: өзектілігі, жеткіліктілігі, ғылыми тұрғыдан пәндік білімді  талдау және синтездеуі;</a:t>
            </a: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Педагогикалық қызметтің жеке және өзге де тәжірибесін мектеп іс-тәжірибесіне енгізуге және ықпалдастыруға қабілеттілігі;</a:t>
            </a: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Педагогикалық идеяларды қалыптастыруға және инновациялық педагогикалық нәтижелер алуға мүмкіндік беретін жеке шығармашылық қасиеттерді қалыптастыруға және дамытуға ұмтылуы;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Рефлексивтік мәдениеттің болуы, өзін-өзі рефлексиялауға және педагогикалық процестің басқа субъектілерімен бірлескен рефлексияға қажеттіліктің қалыптасуы;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Педагогикалық идеяларды қалыптастыруға және инновациялық педагогикалық нәтижелер алуға мүмкіндік беретін жеке шығармашылық қасиеттерді қалыптастыруға және дамытуға ұмтылуы;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Әдістемелік мәдениеттің, концептуалдық ойлау, педагогикалық процесті модельдеу және өз қызметінің нәтижелерін болжау шеберліктері мен дағдыларының болуы;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Педагогикалық процестің барлық өзге субъектілерімен бірлесіп әлеуметтік тәжірибені игеруге дайындығы;</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Ақпараттық ағындардың көшкін тәрізді өсуі жағдайында ақпаратты алу, іріктеу, сақтау, жаңғырту, өңдеу және түсіндіру мәдениетін игеру.</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Табысты оқушы моделі: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Өз елінің бүгіні мен болашағы үшін жауапкершілікті сезінетін, рухани, мәдени заманға сай өзін-өзі іске асыруға дайындығына бағдарланған жоғары адамгершілік, шығармашылық, құзыретті азамат моделі: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Мектепте оқылатын пәндер шеңберіндегі ғылыми дүниетаным, стандарт деңгейіндегі білімді игерген;</a:t>
            </a: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Зерттеу қызметінің негізгі дағдылары қалыптасқан;</a:t>
            </a:r>
          </a:p>
          <a:p>
            <a:pPr marL="342900" lvl="0" indent="-342900" algn="just">
              <a:lnSpc>
                <a:spcPct val="115000"/>
              </a:lnSpc>
              <a:spcAft>
                <a:spcPts val="0"/>
              </a:spcAft>
              <a:buFont typeface="Times New Roman" panose="02020603050405020304" pitchFamily="18" charset="0"/>
              <a:buChar char="-"/>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Бос уақытты өткізудің әлеуметтік құнды нысандарын таңдауға, өз бетінше шешуге, өз құқықтарын қорғауға және ұлттық рухани мәдениет дәстүрлері негізінде өз міндеттерін түсінуге қабілетті;</a:t>
            </a: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Тұлғаның коммуникативтік мәдениетінің негіздерін меңгеруде: өз көзқарасын біледі және қорғай біледі;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Қарым-қатынас дағдыларын меңгеруде: әр түрлі жағдайларда қарым-қатынас жасауға  және жүргізуге қабілетті;</a:t>
            </a:r>
            <a:endParaRPr lang="kk-KZ"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  Өз ар-намысы үшін күресуге, өз іс-әрекеттері үшін жауап беруге дайын. </a:t>
            </a:r>
            <a:endParaRPr lang="kk-KZ"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7817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7198" y="403429"/>
            <a:ext cx="912430"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ҮІІ</a:t>
            </a:r>
            <a:endPar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Прямоугольник 5"/>
          <p:cNvSpPr/>
          <p:nvPr/>
        </p:nvSpPr>
        <p:spPr>
          <a:xfrm>
            <a:off x="369016" y="0"/>
            <a:ext cx="11412676" cy="769441"/>
          </a:xfrm>
          <a:prstGeom prst="rect">
            <a:avLst/>
          </a:prstGeom>
          <a:noFill/>
        </p:spPr>
        <p:txBody>
          <a:bodyPr wrap="square" lIns="91440" tIns="45720" rIns="91440" bIns="45720">
            <a:spAutoFit/>
          </a:bodyPr>
          <a:lstStyle/>
          <a:p>
            <a:pPr algn="ctr"/>
            <a:endParaRPr lang="ru-RU" sz="4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69016" y="191811"/>
            <a:ext cx="10836893" cy="769441"/>
          </a:xfrm>
          <a:prstGeom prst="rect">
            <a:avLst/>
          </a:prstGeom>
          <a:noFill/>
        </p:spPr>
        <p:txBody>
          <a:bodyPr wrap="square" lIns="91440" tIns="45720" rIns="91440" bIns="45720">
            <a:spAutoFit/>
          </a:bodyPr>
          <a:lstStyle/>
          <a:p>
            <a:pPr algn="ct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Күтілетін</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нәтижелер</a:t>
            </a:r>
            <a:endParaRPr lang="ru-RU" sz="4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896472" y="1153064"/>
            <a:ext cx="10238196" cy="4175567"/>
          </a:xfrm>
          <a:prstGeom prst="rect">
            <a:avLst/>
          </a:prstGeom>
        </p:spPr>
        <p:txBody>
          <a:bodyPr wrap="square">
            <a:spAutoFit/>
          </a:bodyPr>
          <a:lstStyle/>
          <a:p>
            <a:pPr algn="just">
              <a:lnSpc>
                <a:spcPct val="107000"/>
              </a:lnSpc>
              <a:spcAft>
                <a:spcPts val="0"/>
              </a:spcAft>
            </a:pPr>
            <a:r>
              <a:rPr lang="kk-KZ" b="1" dirty="0">
                <a:latin typeface="Times New Roman" panose="02020603050405020304" pitchFamily="18" charset="0"/>
                <a:ea typeface="Times New Roman" panose="02020603050405020304" pitchFamily="18" charset="0"/>
                <a:cs typeface="Times New Roman" panose="02020603050405020304" pitchFamily="18" charset="0"/>
              </a:rPr>
              <a:t>Дамыту бағдарламасын жүзеге асыруда  күтілетін нәтижелер</a:t>
            </a:r>
            <a:r>
              <a:rPr lang="kk-KZ"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endParaRPr lang="kk-KZ" sz="14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dirty="0">
                <a:latin typeface="Times New Roman" panose="02020603050405020304" pitchFamily="18" charset="0"/>
                <a:ea typeface="Times New Roman" panose="02020603050405020304" pitchFamily="18" charset="0"/>
                <a:cs typeface="Times New Roman" panose="02020603050405020304" pitchFamily="18" charset="0"/>
              </a:rPr>
              <a:t>Кәсіби жетілу үшін бірлескен әрекет болады.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Оқушылардың белсенділігі мен ынтасы артады, өз бетімен білім алудың жолдарын меңгереді,сапалы білімге қол жеткізіледі, функционалдық сауаттылықтары артады.;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Қашықтық олимпиадаларға қарапайым ауыл мектебінің оқушысы еркін әрі толыққанды қатысып, тапсырмаларын орындап, жүлдегер атану мүмкіншілігіне ие болады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Мектепте мұғалімдердің кәсіби дамуына жағдай жасалынады, үздіксіз білім жетілдірудің жүйесі қалыптасады;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Ұжымның шығармашылық ахуалы артады;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«Мектеп мәдениетін» қалыптастыру арқылы «Табысты мектеп» болудың алғы  шарттары іске асады; педагогтардың біліктілігін жетілдіруі мен үздіксіз дамуы қамтамасыз етіледі;</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Мемлекеттік білім беру стандарты талаптары мен оқу бағдарламалары орындалады;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Оқыту үрдісін дамытуда электрондық және цифрлық технологиялар қолданылады;</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333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1291720" y="560076"/>
            <a:ext cx="9282113" cy="35242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kk-KZ" altLang="kk-KZ" sz="1400" b="1" i="1" u="none" strike="noStrike" cap="none" normalizeH="0" baseline="0" dirty="0" smtClean="0">
                <a:ln>
                  <a:noFill/>
                </a:ln>
                <a:effectLst/>
                <a:latin typeface="Times New Roman" panose="02020603050405020304" pitchFamily="18" charset="0"/>
              </a:rPr>
              <a:t>Оқушылардың жеке қабілеттерін дамыту – болашақ жетістіктің кепілі.  </a:t>
            </a:r>
            <a:endParaRPr kumimoji="0" lang="kk-KZ" altLang="kk-KZ" sz="1800" b="0" i="0" u="none" strike="noStrike" cap="none" normalizeH="0" baseline="0" dirty="0" smtClean="0">
              <a:ln>
                <a:noFill/>
              </a:ln>
              <a:effectLst/>
              <a:latin typeface="Arial" panose="020B0604020202020204" pitchFamily="34" charset="0"/>
            </a:endParaRPr>
          </a:p>
        </p:txBody>
      </p:sp>
      <p:sp>
        <p:nvSpPr>
          <p:cNvPr id="7" name="Rectangle 3"/>
          <p:cNvSpPr>
            <a:spLocks noChangeArrowheads="1"/>
          </p:cNvSpPr>
          <p:nvPr/>
        </p:nvSpPr>
        <p:spPr bwMode="auto">
          <a:xfrm>
            <a:off x="720871" y="903157"/>
            <a:ext cx="2317597" cy="536575"/>
          </a:xfrm>
          <a:prstGeom prst="rect">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Білім беру сапасын арттыру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3216230" y="903156"/>
            <a:ext cx="2614612" cy="536575"/>
          </a:xfrm>
          <a:prstGeom prst="rect">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Мектеп педагогтарының әлеуетін арттыру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6238241" y="932618"/>
            <a:ext cx="2198687" cy="536575"/>
          </a:xfrm>
          <a:prstGeom prst="rect">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Құндылыққа бағдарланған тәрбие</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8632396" y="941581"/>
            <a:ext cx="2858003" cy="536575"/>
          </a:xfrm>
          <a:prstGeom prst="rect">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Мектеп инфрақұрылымын өзгерту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1" name="Oval 7"/>
          <p:cNvSpPr>
            <a:spLocks noChangeArrowheads="1"/>
          </p:cNvSpPr>
          <p:nvPr/>
        </p:nvSpPr>
        <p:spPr bwMode="auto">
          <a:xfrm>
            <a:off x="804258" y="1969575"/>
            <a:ext cx="2169471" cy="96837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«Оқырман мектеп – оқыған ел» жобасы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2" name="Oval 8"/>
          <p:cNvSpPr>
            <a:spLocks noChangeArrowheads="1"/>
          </p:cNvSpPr>
          <p:nvPr/>
        </p:nvSpPr>
        <p:spPr bwMode="auto">
          <a:xfrm>
            <a:off x="738022" y="3155017"/>
            <a:ext cx="2283296" cy="895350"/>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«Жаһандық құзыреттіліктер» таңдау курстары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3" name="Oval 9"/>
          <p:cNvSpPr>
            <a:spLocks noChangeArrowheads="1"/>
          </p:cNvSpPr>
          <p:nvPr/>
        </p:nvSpPr>
        <p:spPr bwMode="auto">
          <a:xfrm>
            <a:off x="766159" y="4267434"/>
            <a:ext cx="2245671" cy="967181"/>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«Lesson Study»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зерттеу жұмысы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4" name="Oval 10"/>
          <p:cNvSpPr>
            <a:spLocks noChangeArrowheads="1"/>
          </p:cNvSpPr>
          <p:nvPr/>
        </p:nvSpPr>
        <p:spPr bwMode="auto">
          <a:xfrm>
            <a:off x="738022" y="5407239"/>
            <a:ext cx="2322191" cy="1206500"/>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smtClean="0">
                <a:ln>
                  <a:noFill/>
                </a:ln>
                <a:solidFill>
                  <a:schemeClr val="tx1"/>
                </a:solidFill>
                <a:effectLst/>
                <a:latin typeface="Times New Roman" panose="02020603050405020304" pitchFamily="18" charset="0"/>
              </a:rPr>
              <a:t>«Мамандықтар әлемі» кәсіптік бағдар беру жұмыстары</a:t>
            </a:r>
            <a:endParaRPr kumimoji="0" lang="kk-KZ" altLang="kk-KZ" sz="1800" b="0" i="0" u="none" strike="noStrike" cap="none" normalizeH="0" baseline="0" smtClean="0">
              <a:ln>
                <a:noFill/>
              </a:ln>
              <a:solidFill>
                <a:schemeClr val="tx1"/>
              </a:solidFill>
              <a:effectLst/>
              <a:latin typeface="Arial" panose="020B0604020202020204" pitchFamily="34" charset="0"/>
            </a:endParaRPr>
          </a:p>
        </p:txBody>
      </p:sp>
      <p:sp>
        <p:nvSpPr>
          <p:cNvPr id="15" name="Стрелка вниз 14"/>
          <p:cNvSpPr/>
          <p:nvPr/>
        </p:nvSpPr>
        <p:spPr>
          <a:xfrm>
            <a:off x="1630964" y="1469193"/>
            <a:ext cx="474785" cy="4804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a:p>
        </p:txBody>
      </p:sp>
      <p:sp>
        <p:nvSpPr>
          <p:cNvPr id="16" name="Oval 11"/>
          <p:cNvSpPr>
            <a:spLocks noChangeArrowheads="1"/>
          </p:cNvSpPr>
          <p:nvPr/>
        </p:nvSpPr>
        <p:spPr bwMode="auto">
          <a:xfrm>
            <a:off x="3286292" y="1782811"/>
            <a:ext cx="2530475" cy="14573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Функционалдық сауаттылықты қалыптастыру бойынша педагогтердің біліктілігін арттыру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7" name="Oval 12"/>
          <p:cNvSpPr>
            <a:spLocks noChangeArrowheads="1"/>
          </p:cNvSpPr>
          <p:nvPr/>
        </p:nvSpPr>
        <p:spPr bwMode="auto">
          <a:xfrm>
            <a:off x="3237995" y="3323496"/>
            <a:ext cx="2776538" cy="1420813"/>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Білім беру жүйесін жетілдіру бойынша конференцияларға, семинарларға, кеңестерге қатысу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8" name="Oval 13"/>
          <p:cNvSpPr>
            <a:spLocks noChangeArrowheads="1"/>
          </p:cNvSpPr>
          <p:nvPr/>
        </p:nvSpPr>
        <p:spPr bwMode="auto">
          <a:xfrm>
            <a:off x="3319752" y="4829617"/>
            <a:ext cx="2613025" cy="86677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Желілік қауымдастықтар</a:t>
            </a:r>
            <a:r>
              <a:rPr kumimoji="0" lang="kk-KZ" altLang="kk-KZ" sz="1400" b="0" i="0" u="none" strike="noStrike" cap="none" normalizeH="0" baseline="0" dirty="0" smtClean="0">
                <a:ln>
                  <a:noFill/>
                </a:ln>
                <a:solidFill>
                  <a:schemeClr val="tx1"/>
                </a:solidFill>
                <a:effectLst/>
                <a:latin typeface="Times New Roman" panose="02020603050405020304" pitchFamily="18" charset="0"/>
              </a:rPr>
              <a:t> </a:t>
            </a:r>
            <a:r>
              <a:rPr kumimoji="0" lang="kk-KZ" altLang="kk-KZ" sz="1200" b="0" i="0" u="none" strike="noStrike" cap="none" normalizeH="0" baseline="0" dirty="0" smtClean="0">
                <a:ln>
                  <a:noFill/>
                </a:ln>
                <a:solidFill>
                  <a:schemeClr val="tx1"/>
                </a:solidFill>
                <a:effectLst/>
                <a:latin typeface="Times New Roman" panose="02020603050405020304" pitchFamily="18" charset="0"/>
              </a:rPr>
              <a:t>санын арттыру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19" name="Oval 14"/>
          <p:cNvSpPr>
            <a:spLocks noChangeArrowheads="1"/>
          </p:cNvSpPr>
          <p:nvPr/>
        </p:nvSpPr>
        <p:spPr bwMode="auto">
          <a:xfrm>
            <a:off x="3441655" y="5798968"/>
            <a:ext cx="2389187" cy="1000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«Жас мамандар» мектебі</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0" name="Стрелка вниз 19"/>
          <p:cNvSpPr/>
          <p:nvPr/>
        </p:nvSpPr>
        <p:spPr>
          <a:xfrm>
            <a:off x="4299117" y="1439730"/>
            <a:ext cx="492369" cy="3285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a:p>
        </p:txBody>
      </p:sp>
      <p:sp>
        <p:nvSpPr>
          <p:cNvPr id="21" name="Oval 15"/>
          <p:cNvSpPr>
            <a:spLocks noChangeArrowheads="1"/>
          </p:cNvSpPr>
          <p:nvPr/>
        </p:nvSpPr>
        <p:spPr bwMode="auto">
          <a:xfrm>
            <a:off x="6328445" y="1779153"/>
            <a:ext cx="2241550" cy="1041289"/>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smtClean="0">
                <a:ln>
                  <a:noFill/>
                </a:ln>
                <a:solidFill>
                  <a:schemeClr val="tx1"/>
                </a:solidFill>
                <a:effectLst/>
                <a:latin typeface="Times New Roman" panose="02020603050405020304" pitchFamily="18" charset="0"/>
              </a:rPr>
              <a:t>Өзін – өзі басқару ұйымы</a:t>
            </a:r>
            <a:endParaRPr kumimoji="0" lang="kk-KZ" altLang="kk-KZ" sz="1800" b="0" i="0" u="none" strike="noStrike" cap="none" normalizeH="0" baseline="0" smtClean="0">
              <a:ln>
                <a:noFill/>
              </a:ln>
              <a:solidFill>
                <a:schemeClr val="tx1"/>
              </a:solidFill>
              <a:effectLst/>
              <a:latin typeface="Arial" panose="020B0604020202020204" pitchFamily="34" charset="0"/>
            </a:endParaRPr>
          </a:p>
        </p:txBody>
      </p:sp>
      <p:sp>
        <p:nvSpPr>
          <p:cNvPr id="22" name="Oval 16"/>
          <p:cNvSpPr>
            <a:spLocks noChangeArrowheads="1"/>
          </p:cNvSpPr>
          <p:nvPr/>
        </p:nvSpPr>
        <p:spPr bwMode="auto">
          <a:xfrm>
            <a:off x="6384008" y="2898703"/>
            <a:ext cx="2130425" cy="1099896"/>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«Салауатты өмір –</a:t>
            </a:r>
            <a:r>
              <a:rPr kumimoji="0" lang="en-US" altLang="kk-KZ" sz="1200" b="0" i="0" u="none" strike="noStrike" cap="none" normalizeH="0" baseline="0" dirty="0" smtClean="0">
                <a:ln>
                  <a:noFill/>
                </a:ln>
                <a:solidFill>
                  <a:schemeClr val="tx1"/>
                </a:solidFill>
                <a:effectLst/>
                <a:latin typeface="Times New Roman" panose="02020603050405020304" pitchFamily="18" charset="0"/>
              </a:rPr>
              <a:t> </a:t>
            </a:r>
            <a:r>
              <a:rPr kumimoji="0" lang="kk-KZ" altLang="kk-KZ" sz="1200" b="0" i="0" u="none" strike="noStrike" cap="none" normalizeH="0" baseline="0" dirty="0" smtClean="0">
                <a:ln>
                  <a:noFill/>
                </a:ln>
                <a:solidFill>
                  <a:schemeClr val="tx1"/>
                </a:solidFill>
                <a:effectLst/>
                <a:latin typeface="Times New Roman" panose="02020603050405020304" pitchFamily="18" charset="0"/>
              </a:rPr>
              <a:t>салтымыз!» жобасы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3" name="Oval 17"/>
          <p:cNvSpPr>
            <a:spLocks noChangeArrowheads="1"/>
          </p:cNvSpPr>
          <p:nvPr/>
        </p:nvSpPr>
        <p:spPr bwMode="auto">
          <a:xfrm>
            <a:off x="6384008" y="4050367"/>
            <a:ext cx="2198687" cy="731462"/>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«Жасыл ел» жобасы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4" name="Oval 18"/>
          <p:cNvSpPr>
            <a:spLocks noChangeArrowheads="1"/>
          </p:cNvSpPr>
          <p:nvPr/>
        </p:nvSpPr>
        <p:spPr bwMode="auto">
          <a:xfrm>
            <a:off x="6401331" y="4829617"/>
            <a:ext cx="2243138" cy="939800"/>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«Шешендер алаңы» дебаттық топ</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5" name="Oval 19"/>
          <p:cNvSpPr>
            <a:spLocks noChangeArrowheads="1"/>
          </p:cNvSpPr>
          <p:nvPr/>
        </p:nvSpPr>
        <p:spPr bwMode="auto">
          <a:xfrm>
            <a:off x="6361783" y="5811911"/>
            <a:ext cx="2243138" cy="939800"/>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«Төрт тоқсан – төрт өнер» жобасы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6" name="Стрелка вниз 25"/>
          <p:cNvSpPr/>
          <p:nvPr/>
        </p:nvSpPr>
        <p:spPr>
          <a:xfrm>
            <a:off x="7152572" y="1469193"/>
            <a:ext cx="475197" cy="309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a:p>
        </p:txBody>
      </p:sp>
      <p:sp>
        <p:nvSpPr>
          <p:cNvPr id="27" name="Oval 20"/>
          <p:cNvSpPr>
            <a:spLocks noChangeArrowheads="1"/>
          </p:cNvSpPr>
          <p:nvPr/>
        </p:nvSpPr>
        <p:spPr bwMode="auto">
          <a:xfrm>
            <a:off x="8674727" y="1799588"/>
            <a:ext cx="2740968" cy="1334259"/>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Заманауи талаптарға сәйкес мектептің материалдық-техникалық базасын дамыту</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8" name="Oval 21"/>
          <p:cNvSpPr>
            <a:spLocks noChangeArrowheads="1"/>
          </p:cNvSpPr>
          <p:nvPr/>
        </p:nvSpPr>
        <p:spPr bwMode="auto">
          <a:xfrm>
            <a:off x="8718064" y="3240136"/>
            <a:ext cx="2654294" cy="992188"/>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«Мектеп –</a:t>
            </a:r>
            <a:r>
              <a:rPr kumimoji="0" lang="en-US" altLang="kk-KZ" sz="1200" b="0" i="0" u="none" strike="noStrike" cap="none" normalizeH="0" baseline="0" dirty="0" smtClean="0">
                <a:ln>
                  <a:noFill/>
                </a:ln>
                <a:solidFill>
                  <a:schemeClr val="tx1"/>
                </a:solidFill>
                <a:effectLst/>
                <a:latin typeface="Times New Roman" panose="02020603050405020304" pitchFamily="18" charset="0"/>
              </a:rPr>
              <a:t> </a:t>
            </a:r>
            <a:r>
              <a:rPr kumimoji="0" lang="kk-KZ" altLang="kk-KZ" sz="1200" b="0" i="0" u="none" strike="noStrike" cap="none" normalizeH="0" baseline="0" dirty="0" smtClean="0">
                <a:ln>
                  <a:noFill/>
                </a:ln>
                <a:solidFill>
                  <a:schemeClr val="tx1"/>
                </a:solidFill>
                <a:effectLst/>
                <a:latin typeface="Times New Roman" panose="02020603050405020304" pitchFamily="18" charset="0"/>
              </a:rPr>
              <a:t>әлеуметтік-мәдени орталық» моделі</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29" name="Oval 22"/>
          <p:cNvSpPr>
            <a:spLocks noChangeArrowheads="1"/>
          </p:cNvSpPr>
          <p:nvPr/>
        </p:nvSpPr>
        <p:spPr bwMode="auto">
          <a:xfrm>
            <a:off x="8886661" y="4459874"/>
            <a:ext cx="2498776" cy="1115423"/>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dirty="0" smtClean="0">
                <a:ln>
                  <a:noFill/>
                </a:ln>
                <a:solidFill>
                  <a:schemeClr val="tx1"/>
                </a:solidFill>
                <a:effectLst/>
                <a:latin typeface="Times New Roman" panose="02020603050405020304" pitchFamily="18" charset="0"/>
              </a:rPr>
              <a:t>Кітапхананың заманауи жабдықталуы</a:t>
            </a:r>
            <a:endParaRPr kumimoji="0" lang="kk-KZ" altLang="kk-KZ" sz="1800" b="0" i="0" u="none" strike="noStrike" cap="none" normalizeH="0" baseline="0" dirty="0" smtClean="0">
              <a:ln>
                <a:noFill/>
              </a:ln>
              <a:solidFill>
                <a:schemeClr val="tx1"/>
              </a:solidFill>
              <a:effectLst/>
              <a:latin typeface="Arial" panose="020B0604020202020204" pitchFamily="34" charset="0"/>
            </a:endParaRPr>
          </a:p>
        </p:txBody>
      </p:sp>
      <p:sp>
        <p:nvSpPr>
          <p:cNvPr id="30" name="Oval 23"/>
          <p:cNvSpPr>
            <a:spLocks noChangeArrowheads="1"/>
          </p:cNvSpPr>
          <p:nvPr/>
        </p:nvSpPr>
        <p:spPr bwMode="auto">
          <a:xfrm>
            <a:off x="9017754" y="5776027"/>
            <a:ext cx="2367683" cy="975684"/>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kk-KZ" altLang="kk-KZ" sz="1200" b="0" i="0" u="none" strike="noStrike" cap="none" normalizeH="0" baseline="0" smtClean="0">
                <a:ln>
                  <a:noFill/>
                </a:ln>
                <a:solidFill>
                  <a:schemeClr val="tx1"/>
                </a:solidFill>
                <a:effectLst/>
                <a:latin typeface="Times New Roman" panose="02020603050405020304" pitchFamily="18" charset="0"/>
              </a:rPr>
              <a:t>«Жомарт жүрек» еріктілер тобы</a:t>
            </a:r>
            <a:endParaRPr kumimoji="0" lang="kk-KZ" altLang="kk-KZ" sz="1800" b="0" i="0" u="none" strike="noStrike" cap="none" normalizeH="0" baseline="0" smtClean="0">
              <a:ln>
                <a:noFill/>
              </a:ln>
              <a:solidFill>
                <a:schemeClr val="tx1"/>
              </a:solidFill>
              <a:effectLst/>
              <a:latin typeface="Arial" panose="020B0604020202020204" pitchFamily="34" charset="0"/>
            </a:endParaRPr>
          </a:p>
        </p:txBody>
      </p:sp>
      <p:sp>
        <p:nvSpPr>
          <p:cNvPr id="31" name="Стрелка вниз 30"/>
          <p:cNvSpPr/>
          <p:nvPr/>
        </p:nvSpPr>
        <p:spPr>
          <a:xfrm>
            <a:off x="9725290" y="1469193"/>
            <a:ext cx="483577" cy="3303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a:p>
        </p:txBody>
      </p:sp>
      <p:sp>
        <p:nvSpPr>
          <p:cNvPr id="32" name="Прямоугольник 31"/>
          <p:cNvSpPr/>
          <p:nvPr/>
        </p:nvSpPr>
        <p:spPr>
          <a:xfrm>
            <a:off x="-114300" y="-133127"/>
            <a:ext cx="12001500" cy="769441"/>
          </a:xfrm>
          <a:prstGeom prst="rect">
            <a:avLst/>
          </a:prstGeom>
          <a:noFill/>
        </p:spPr>
        <p:txBody>
          <a:bodyPr wrap="square" lIns="91440" tIns="45720" rIns="91440" bIns="45720">
            <a:spAutoFit/>
          </a:bodyPr>
          <a:lstStyle/>
          <a:p>
            <a:pPr algn="ct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Бағдарламаның</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нысаналы</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индикаторлары</a:t>
            </a:r>
            <a:endParaRPr lang="ru-RU" sz="4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33" name="Прямоугольник 32"/>
          <p:cNvSpPr/>
          <p:nvPr/>
        </p:nvSpPr>
        <p:spPr>
          <a:xfrm>
            <a:off x="-86456" y="913157"/>
            <a:ext cx="859530" cy="4862870"/>
          </a:xfrm>
          <a:prstGeom prst="rect">
            <a:avLst/>
          </a:prstGeom>
          <a:noFill/>
        </p:spPr>
        <p:txBody>
          <a:bodyPr wrap="none" lIns="91440" tIns="45720" rIns="91440" bIns="45720">
            <a:spAutoFit/>
          </a:bodyPr>
          <a:lstStyle/>
          <a:p>
            <a:pPr algn="ctr"/>
            <a:r>
              <a:rPr lang="ru-RU" sz="4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ҮІІІ</a:t>
            </a:r>
            <a:endParaRPr lang="ru-RU" sz="4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5961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p:cNvSpPr>
            <a:spLocks noChangeArrowheads="1"/>
          </p:cNvSpPr>
          <p:nvPr/>
        </p:nvSpPr>
        <p:spPr bwMode="auto">
          <a:xfrm>
            <a:off x="866162" y="593114"/>
            <a:ext cx="2132013" cy="1493838"/>
          </a:xfrm>
          <a:prstGeom prst="curvedRightArrow">
            <a:avLst>
              <a:gd name="adj1" fmla="val 20000"/>
              <a:gd name="adj2" fmla="val 40000"/>
              <a:gd name="adj3" fmla="val 4757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kk-KZ"/>
          </a:p>
        </p:txBody>
      </p:sp>
      <p:sp>
        <p:nvSpPr>
          <p:cNvPr id="7" name="Rectangle 3"/>
          <p:cNvSpPr>
            <a:spLocks noChangeArrowheads="1"/>
          </p:cNvSpPr>
          <p:nvPr/>
        </p:nvSpPr>
        <p:spPr bwMode="auto">
          <a:xfrm>
            <a:off x="3138853" y="338137"/>
            <a:ext cx="5301761" cy="2229217"/>
          </a:xfrm>
          <a:prstGeom prst="rect">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Білім алушылардың білім сапасының көрсеткіші –</a:t>
            </a:r>
            <a:r>
              <a:rPr kumimoji="0" lang="en-US" altLang="kk-KZ" sz="1400" b="1" i="0" u="none" strike="noStrike" cap="none" normalizeH="0" baseline="0" dirty="0" smtClean="0">
                <a:ln>
                  <a:noFill/>
                </a:ln>
                <a:solidFill>
                  <a:schemeClr val="tx1"/>
                </a:solidFill>
                <a:effectLst/>
                <a:latin typeface="Times New Roman" panose="02020603050405020304" pitchFamily="18" charset="0"/>
              </a:rPr>
              <a:t> </a:t>
            </a:r>
            <a:r>
              <a:rPr kumimoji="0" lang="kk-KZ" altLang="kk-KZ" sz="1400" b="1" i="0" u="none" strike="noStrike" cap="none" normalizeH="0" baseline="0" dirty="0" smtClean="0">
                <a:ln>
                  <a:noFill/>
                </a:ln>
                <a:solidFill>
                  <a:schemeClr val="tx1"/>
                </a:solidFill>
                <a:effectLst/>
                <a:latin typeface="Times New Roman" panose="02020603050405020304" pitchFamily="18" charset="0"/>
              </a:rPr>
              <a:t>70-95</a:t>
            </a:r>
            <a:r>
              <a:rPr kumimoji="0" lang="en-US" altLang="kk-KZ" sz="1400" b="1" i="0" u="none" strike="noStrike" cap="none" normalizeH="0" baseline="0" dirty="0" smtClean="0">
                <a:ln>
                  <a:noFill/>
                </a:ln>
                <a:solidFill>
                  <a:schemeClr val="tx1"/>
                </a:solidFill>
                <a:effectLst/>
                <a:latin typeface="Times New Roman" panose="02020603050405020304" pitchFamily="18" charset="0"/>
              </a:rPr>
              <a:t>%</a:t>
            </a:r>
            <a:endParaRPr kumimoji="0" lang="kk-KZ" altLang="kk-KZ" sz="1400" b="1"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Педагог-шебер, педагог-зерттеуші, педагог-сарапшылардың үлесі - 70%</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Білім арттыру курстарынан өткен педагогтар саны - 100%</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Оқу-тәрбие үрдісіне белсене қатысатын ата – аналар үлесі  -  90%</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Заманауи жабдықтармен жабдықталған оқу, зертахалық кабинеттерінің үлесі  - 45%</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smtClean="0">
                <a:ln>
                  <a:noFill/>
                </a:ln>
                <a:solidFill>
                  <a:schemeClr val="tx1"/>
                </a:solidFill>
                <a:effectLst/>
                <a:latin typeface="Times New Roman" panose="02020603050405020304" pitchFamily="18" charset="0"/>
              </a:rPr>
              <a:t>Қосымша білім беру курстарымен қамтылған оқушылар саны - 100 %</a:t>
            </a:r>
            <a:endParaRPr kumimoji="0" lang="kk-KZ" altLang="kk-KZ" sz="1400" b="1" i="0" u="none" strike="noStrike" cap="none" normalizeH="0" baseline="0" dirty="0" smtClean="0">
              <a:ln>
                <a:noFill/>
              </a:ln>
              <a:solidFill>
                <a:schemeClr val="tx1"/>
              </a:solidFill>
              <a:effectLst/>
              <a:latin typeface="Arial" panose="020B0604020202020204" pitchFamily="34" charset="0"/>
            </a:endParaRPr>
          </a:p>
        </p:txBody>
      </p:sp>
      <p:sp>
        <p:nvSpPr>
          <p:cNvPr id="8" name="AutoShape 4"/>
          <p:cNvSpPr>
            <a:spLocks noChangeArrowheads="1"/>
          </p:cNvSpPr>
          <p:nvPr/>
        </p:nvSpPr>
        <p:spPr bwMode="auto">
          <a:xfrm>
            <a:off x="8581292" y="593114"/>
            <a:ext cx="2655887" cy="1270001"/>
          </a:xfrm>
          <a:prstGeom prst="curvedLeftArrow">
            <a:avLst>
              <a:gd name="adj1" fmla="val 20000"/>
              <a:gd name="adj2" fmla="val 40000"/>
              <a:gd name="adj3" fmla="val 6970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kk-KZ"/>
          </a:p>
        </p:txBody>
      </p:sp>
      <p:graphicFrame>
        <p:nvGraphicFramePr>
          <p:cNvPr id="9" name="Таблица 8"/>
          <p:cNvGraphicFramePr>
            <a:graphicFrameLocks noGrp="1"/>
          </p:cNvGraphicFramePr>
          <p:nvPr>
            <p:extLst>
              <p:ext uri="{D42A27DB-BD31-4B8C-83A1-F6EECF244321}">
                <p14:modId xmlns:p14="http://schemas.microsoft.com/office/powerpoint/2010/main" val="3950731644"/>
              </p:ext>
            </p:extLst>
          </p:nvPr>
        </p:nvGraphicFramePr>
        <p:xfrm>
          <a:off x="729762" y="2680066"/>
          <a:ext cx="10638692" cy="3878996"/>
        </p:xfrm>
        <a:graphic>
          <a:graphicData uri="http://schemas.openxmlformats.org/drawingml/2006/table">
            <a:tbl>
              <a:tblPr firstRow="1" firstCol="1" bandRow="1">
                <a:tableStyleId>{5C22544A-7EE6-4342-B048-85BDC9FD1C3A}</a:tableStyleId>
              </a:tblPr>
              <a:tblGrid>
                <a:gridCol w="1872761">
                  <a:extLst>
                    <a:ext uri="{9D8B030D-6E8A-4147-A177-3AD203B41FA5}">
                      <a16:colId xmlns:a16="http://schemas.microsoft.com/office/drawing/2014/main" val="2680797473"/>
                    </a:ext>
                  </a:extLst>
                </a:gridCol>
                <a:gridCol w="8765931">
                  <a:extLst>
                    <a:ext uri="{9D8B030D-6E8A-4147-A177-3AD203B41FA5}">
                      <a16:colId xmlns:a16="http://schemas.microsoft.com/office/drawing/2014/main" val="2135278843"/>
                    </a:ext>
                  </a:extLst>
                </a:gridCol>
              </a:tblGrid>
              <a:tr h="2388350">
                <a:tc>
                  <a:txBody>
                    <a:bodyPr/>
                    <a:lstStyle/>
                    <a:p>
                      <a:pPr algn="ctr">
                        <a:lnSpc>
                          <a:spcPct val="107000"/>
                        </a:lnSpc>
                        <a:spcAft>
                          <a:spcPts val="800"/>
                        </a:spcAft>
                        <a:tabLst>
                          <a:tab pos="1447800" algn="l"/>
                        </a:tabLst>
                      </a:pPr>
                      <a:endParaRPr lang="kk-KZ" sz="1800" dirty="0" smtClean="0">
                        <a:effectLst/>
                        <a:latin typeface="Times New Roman" panose="02020603050405020304" pitchFamily="18" charset="0"/>
                        <a:cs typeface="Times New Roman" panose="02020603050405020304" pitchFamily="18" charset="0"/>
                      </a:endParaRPr>
                    </a:p>
                    <a:p>
                      <a:pPr algn="ctr">
                        <a:lnSpc>
                          <a:spcPct val="107000"/>
                        </a:lnSpc>
                        <a:spcAft>
                          <a:spcPts val="800"/>
                        </a:spcAft>
                        <a:tabLst>
                          <a:tab pos="1447800" algn="l"/>
                        </a:tabLst>
                      </a:pPr>
                      <a:r>
                        <a:rPr lang="kk-KZ" sz="1800" dirty="0" smtClean="0">
                          <a:solidFill>
                            <a:schemeClr val="tx1"/>
                          </a:solidFill>
                          <a:effectLst/>
                          <a:latin typeface="Times New Roman" panose="02020603050405020304" pitchFamily="18" charset="0"/>
                          <a:cs typeface="Times New Roman" panose="02020603050405020304" pitchFamily="18" charset="0"/>
                        </a:rPr>
                        <a:t>Болашаққа </a:t>
                      </a:r>
                      <a:r>
                        <a:rPr lang="kk-KZ" sz="1800" dirty="0">
                          <a:solidFill>
                            <a:schemeClr val="tx1"/>
                          </a:solidFill>
                          <a:effectLst/>
                          <a:latin typeface="Times New Roman" panose="02020603050405020304" pitchFamily="18" charset="0"/>
                          <a:cs typeface="Times New Roman" panose="02020603050405020304" pitchFamily="18" charset="0"/>
                        </a:rPr>
                        <a:t>бағдар</a:t>
                      </a:r>
                      <a:endPar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1447800" algn="l"/>
                        </a:tabLst>
                      </a:pPr>
                      <a:endParaRPr lang="kk-KZ" sz="1100" dirty="0">
                        <a:effectLst/>
                      </a:endParaRPr>
                    </a:p>
                    <a:p>
                      <a:pPr>
                        <a:lnSpc>
                          <a:spcPct val="107000"/>
                        </a:lnSpc>
                        <a:spcAft>
                          <a:spcPts val="800"/>
                        </a:spcAft>
                        <a:tabLst>
                          <a:tab pos="1447800" algn="l"/>
                        </a:tabLst>
                      </a:pPr>
                      <a:r>
                        <a:rPr lang="kk-KZ" sz="1400" dirty="0">
                          <a:effectLst/>
                        </a:rPr>
                        <a:t> </a:t>
                      </a:r>
                      <a:endParaRPr lang="kk-KZ" sz="1100" dirty="0">
                        <a:effectLst/>
                      </a:endParaRPr>
                    </a:p>
                    <a:p>
                      <a:pPr>
                        <a:lnSpc>
                          <a:spcPct val="107000"/>
                        </a:lnSpc>
                        <a:spcAft>
                          <a:spcPts val="800"/>
                        </a:spcAft>
                        <a:tabLst>
                          <a:tab pos="1447800" algn="l"/>
                        </a:tabLst>
                      </a:pPr>
                      <a:r>
                        <a:rPr lang="kk-KZ" sz="1400" dirty="0">
                          <a:effectLst/>
                        </a:rPr>
                        <a:t> </a:t>
                      </a:r>
                      <a:endParaRPr lang="kk-KZ" sz="1100" dirty="0">
                        <a:effectLst/>
                      </a:endParaRPr>
                    </a:p>
                    <a:p>
                      <a:pPr>
                        <a:lnSpc>
                          <a:spcPct val="107000"/>
                        </a:lnSpc>
                        <a:spcAft>
                          <a:spcPts val="800"/>
                        </a:spcAft>
                        <a:tabLst>
                          <a:tab pos="1447800" algn="l"/>
                        </a:tabLst>
                      </a:pPr>
                      <a:r>
                        <a:rPr lang="kk-KZ" sz="1400" dirty="0">
                          <a:effectLst/>
                        </a:rPr>
                        <a:t> </a:t>
                      </a:r>
                      <a:endParaRPr lang="kk-KZ" sz="1100" dirty="0">
                        <a:effectLst/>
                      </a:endParaRPr>
                    </a:p>
                    <a:p>
                      <a:pPr>
                        <a:lnSpc>
                          <a:spcPct val="107000"/>
                        </a:lnSpc>
                        <a:spcAft>
                          <a:spcPts val="800"/>
                        </a:spcAft>
                        <a:tabLst>
                          <a:tab pos="1447800" algn="l"/>
                        </a:tabLst>
                      </a:pPr>
                      <a:r>
                        <a:rPr lang="kk-KZ" sz="1400" dirty="0">
                          <a:effectLst/>
                        </a:rPr>
                        <a:t> </a:t>
                      </a:r>
                      <a:endParaRPr lang="kk-KZ" sz="1100" dirty="0">
                        <a:effectLst/>
                      </a:endParaRPr>
                    </a:p>
                    <a:p>
                      <a:pPr>
                        <a:lnSpc>
                          <a:spcPct val="107000"/>
                        </a:lnSpc>
                        <a:spcAft>
                          <a:spcPts val="800"/>
                        </a:spcAft>
                        <a:tabLst>
                          <a:tab pos="1447800" algn="l"/>
                        </a:tabLst>
                      </a:pPr>
                      <a:r>
                        <a:rPr lang="kk-KZ" sz="1400" dirty="0">
                          <a:effectLst/>
                        </a:rPr>
                        <a:t> </a:t>
                      </a:r>
                      <a:endParaRPr lang="kk-K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5743512"/>
                  </a:ext>
                </a:extLst>
              </a:tr>
              <a:tr h="1490646">
                <a:tc>
                  <a:txBody>
                    <a:bodyPr/>
                    <a:lstStyle/>
                    <a:p>
                      <a:pPr algn="ctr">
                        <a:lnSpc>
                          <a:spcPct val="107000"/>
                        </a:lnSpc>
                        <a:spcAft>
                          <a:spcPts val="800"/>
                        </a:spcAft>
                        <a:tabLst>
                          <a:tab pos="1447800" algn="l"/>
                        </a:tabLst>
                      </a:pPr>
                      <a:endParaRPr lang="kk-KZ" sz="1800" b="1"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800"/>
                        </a:spcAft>
                        <a:tabLst>
                          <a:tab pos="1447800" algn="l"/>
                        </a:tabLst>
                      </a:pPr>
                      <a:r>
                        <a:rPr lang="kk-KZ" sz="1800" b="1" dirty="0" smtClean="0">
                          <a:solidFill>
                            <a:schemeClr val="tx1"/>
                          </a:solidFill>
                          <a:effectLst/>
                          <a:latin typeface="Times New Roman" panose="02020603050405020304" pitchFamily="18" charset="0"/>
                          <a:cs typeface="Times New Roman" panose="02020603050405020304" pitchFamily="18" charset="0"/>
                        </a:rPr>
                        <a:t>Стратегиялық </a:t>
                      </a:r>
                      <a:r>
                        <a:rPr lang="kk-KZ" sz="1800" b="1" dirty="0">
                          <a:solidFill>
                            <a:schemeClr val="tx1"/>
                          </a:solidFill>
                          <a:effectLst/>
                          <a:latin typeface="Times New Roman" panose="02020603050405020304" pitchFamily="18" charset="0"/>
                          <a:cs typeface="Times New Roman" panose="02020603050405020304" pitchFamily="18" charset="0"/>
                        </a:rPr>
                        <a:t>мақсат</a:t>
                      </a:r>
                      <a:endParaRPr lang="kk-KZ"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1447800" algn="l"/>
                        </a:tabLst>
                      </a:pPr>
                      <a:r>
                        <a:rPr lang="kk-KZ" sz="1400" b="1" dirty="0">
                          <a:solidFill>
                            <a:schemeClr val="tx1"/>
                          </a:solidFill>
                          <a:effectLst/>
                          <a:latin typeface="Times New Roman" panose="02020603050405020304" pitchFamily="18" charset="0"/>
                          <a:cs typeface="Times New Roman" panose="02020603050405020304" pitchFamily="18" charset="0"/>
                        </a:rPr>
                        <a:t>Оқу қызметіне оқыту мен тәрбиелеудің инновациялық әдістемелерін енгізу, білімді, білік пен дағдыны меңгеру деңгейін диагностикалау, мұғалімнің шығармашылық әлеуетін дамыту, баланың жеке басын дамыту үшін қолайлы жағдайлар жасау арқылы оқу қызметін оқушылардың жеке ерекшеліктеріне, мектептің жалпы даму жағдайларына бейімдеу, оқу сапасын арттыру;</a:t>
                      </a:r>
                      <a:endParaRPr lang="kk-KZ"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381478"/>
                  </a:ext>
                </a:extLst>
              </a:tr>
            </a:tbl>
          </a:graphicData>
        </a:graphic>
      </p:graphicFrame>
      <p:sp>
        <p:nvSpPr>
          <p:cNvPr id="10" name="AutoShape 5"/>
          <p:cNvSpPr>
            <a:spLocks noChangeArrowheads="1"/>
          </p:cNvSpPr>
          <p:nvPr/>
        </p:nvSpPr>
        <p:spPr bwMode="auto">
          <a:xfrm>
            <a:off x="2848709" y="2841563"/>
            <a:ext cx="5836442" cy="1994205"/>
          </a:xfrm>
          <a:prstGeom prst="rightArrow">
            <a:avLst>
              <a:gd name="adj1" fmla="val 50000"/>
              <a:gd name="adj2" fmla="val 61406"/>
            </a:avLst>
          </a:prstGeom>
          <a:solidFill>
            <a:srgbClr val="66FF3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107000"/>
              </a:lnSpc>
              <a:spcAft>
                <a:spcPts val="0"/>
              </a:spcAft>
            </a:pPr>
            <a:r>
              <a:rPr lang="kk-KZ" sz="1400" b="1" dirty="0">
                <a:highlight>
                  <a:srgbClr val="FFFF00"/>
                </a:highlight>
                <a:latin typeface="Times New Roman" panose="02020603050405020304" pitchFamily="18" charset="0"/>
                <a:cs typeface="Times New Roman" panose="02020603050405020304" pitchFamily="18" charset="0"/>
              </a:rPr>
              <a:t>Инновациялық технологиялар арқылы оқу сапасы көтеріледі, қалалық мектептермен тең болады</a:t>
            </a:r>
            <a:r>
              <a:rPr lang="kk-KZ" sz="1400" b="1" dirty="0" smtClean="0">
                <a:highlight>
                  <a:srgbClr val="FFFF00"/>
                </a:highlight>
                <a:latin typeface="Times New Roman" panose="02020603050405020304" pitchFamily="18" charset="0"/>
                <a:cs typeface="Times New Roman" panose="02020603050405020304" pitchFamily="18" charset="0"/>
              </a:rPr>
              <a:t>; Мұғалімдер </a:t>
            </a:r>
            <a:r>
              <a:rPr lang="kk-KZ" sz="1400" b="1" dirty="0">
                <a:highlight>
                  <a:srgbClr val="FFFF00"/>
                </a:highlight>
                <a:latin typeface="Times New Roman" panose="02020603050405020304" pitchFamily="18" charset="0"/>
                <a:cs typeface="Times New Roman" panose="02020603050405020304" pitchFamily="18" charset="0"/>
              </a:rPr>
              <a:t>жоғары кәсіби шеберлікке қол жеткізеді</a:t>
            </a:r>
            <a:r>
              <a:rPr lang="kk-KZ" sz="1400" b="1" dirty="0" smtClean="0">
                <a:highlight>
                  <a:srgbClr val="FFFF00"/>
                </a:highlight>
                <a:latin typeface="Times New Roman" panose="02020603050405020304" pitchFamily="18" charset="0"/>
                <a:cs typeface="Times New Roman" panose="02020603050405020304" pitchFamily="18" charset="0"/>
              </a:rPr>
              <a:t>; Оқушылардың </a:t>
            </a:r>
            <a:r>
              <a:rPr lang="kk-KZ" sz="1400" b="1" dirty="0">
                <a:highlight>
                  <a:srgbClr val="FFFF00"/>
                </a:highlight>
                <a:latin typeface="Times New Roman" panose="02020603050405020304" pitchFamily="18" charset="0"/>
                <a:cs typeface="Times New Roman" panose="02020603050405020304" pitchFamily="18" charset="0"/>
              </a:rPr>
              <a:t>оқу  сауаттылықтары артады;</a:t>
            </a:r>
            <a:endParaRPr lang="kk-KZ" sz="1400" b="1" dirty="0">
              <a:latin typeface="Times New Roman" panose="02020603050405020304" pitchFamily="18" charset="0"/>
              <a:cs typeface="Times New Roman" panose="02020603050405020304" pitchFamily="18" charset="0"/>
            </a:endParaRPr>
          </a:p>
        </p:txBody>
      </p:sp>
      <p:sp>
        <p:nvSpPr>
          <p:cNvPr id="11" name="Oval 6"/>
          <p:cNvSpPr>
            <a:spLocks noChangeArrowheads="1"/>
          </p:cNvSpPr>
          <p:nvPr/>
        </p:nvSpPr>
        <p:spPr bwMode="auto">
          <a:xfrm>
            <a:off x="8685151" y="3019515"/>
            <a:ext cx="2552029" cy="1638300"/>
          </a:xfrm>
          <a:prstGeom prst="ellipse">
            <a:avLst/>
          </a:prstGeom>
          <a:solidFill>
            <a:srgbClr val="66FF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lnSpc>
                <a:spcPct val="107000"/>
              </a:lnSpc>
              <a:spcAft>
                <a:spcPts val="800"/>
              </a:spcAft>
            </a:pPr>
            <a:r>
              <a:rPr lang="kk-KZ" sz="1400" b="1" dirty="0">
                <a:highlight>
                  <a:srgbClr val="FFFF00"/>
                </a:highlight>
                <a:latin typeface="Times New Roman" panose="02020603050405020304" pitchFamily="18" charset="0"/>
                <a:cs typeface="Times New Roman" panose="02020603050405020304" pitchFamily="18" charset="0"/>
              </a:rPr>
              <a:t>Сапалы білім беру арқылы еліміздің лайықты азаматтарын тәрбиелеу</a:t>
            </a:r>
            <a:endParaRPr lang="kk-KZ"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56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a:picLocks noChangeAspect="1"/>
          </p:cNvPicPr>
          <p:nvPr/>
        </p:nvPicPr>
        <p:blipFill rotWithShape="1">
          <a:blip r:embed="rId3">
            <a:extLst>
              <a:ext uri="{28A0092B-C50C-407E-A947-70E740481C1C}">
                <a14:useLocalDpi xmlns:a14="http://schemas.microsoft.com/office/drawing/2010/main" val="0"/>
              </a:ext>
            </a:extLst>
          </a:blip>
          <a:srcRect l="24014" t="24231" r="22764" b="23718"/>
          <a:stretch/>
        </p:blipFill>
        <p:spPr>
          <a:xfrm>
            <a:off x="1028700" y="281354"/>
            <a:ext cx="10067192" cy="5969977"/>
          </a:xfrm>
          <a:prstGeom prst="rect">
            <a:avLst/>
          </a:prstGeom>
        </p:spPr>
      </p:pic>
      <p:sp>
        <p:nvSpPr>
          <p:cNvPr id="8" name="Прямоугольник 7"/>
          <p:cNvSpPr/>
          <p:nvPr/>
        </p:nvSpPr>
        <p:spPr>
          <a:xfrm>
            <a:off x="11624208" y="170347"/>
            <a:ext cx="436338" cy="6124754"/>
          </a:xfrm>
          <a:prstGeom prst="rect">
            <a:avLst/>
          </a:prstGeom>
          <a:noFill/>
        </p:spPr>
        <p:txBody>
          <a:bodyPr wrap="none" lIns="91440" tIns="45720" rIns="91440" bIns="45720">
            <a:spAutoFit/>
          </a:bodyPr>
          <a:lstStyle/>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Ғ</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Л</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endParaRPr lang="ru-RU"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З</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Ы</a:t>
            </a:r>
          </a:p>
          <a:p>
            <a:pPr algn="ctr"/>
            <a:endParaRPr lang="ru-RU" sz="2000" b="1" dirty="0" smtClean="0">
              <a:ln w="9525">
                <a:solidFill>
                  <a:schemeClr val="bg1"/>
                </a:solidFill>
                <a:prstDash val="solid"/>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1200" b="1" dirty="0" smtClean="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65076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2830939234"/>
              </p:ext>
            </p:extLst>
          </p:nvPr>
        </p:nvGraphicFramePr>
        <p:xfrm>
          <a:off x="708212" y="3"/>
          <a:ext cx="10784542" cy="6857996"/>
        </p:xfrm>
        <a:graphic>
          <a:graphicData uri="http://schemas.openxmlformats.org/drawingml/2006/table">
            <a:tbl>
              <a:tblPr firstRow="1" firstCol="1" bandRow="1">
                <a:tableStyleId>{5C22544A-7EE6-4342-B048-85BDC9FD1C3A}</a:tableStyleId>
              </a:tblPr>
              <a:tblGrid>
                <a:gridCol w="2007463">
                  <a:extLst>
                    <a:ext uri="{9D8B030D-6E8A-4147-A177-3AD203B41FA5}">
                      <a16:colId xmlns:a16="http://schemas.microsoft.com/office/drawing/2014/main" val="3113327660"/>
                    </a:ext>
                  </a:extLst>
                </a:gridCol>
                <a:gridCol w="8777079">
                  <a:extLst>
                    <a:ext uri="{9D8B030D-6E8A-4147-A177-3AD203B41FA5}">
                      <a16:colId xmlns:a16="http://schemas.microsoft.com/office/drawing/2014/main" val="3938940131"/>
                    </a:ext>
                  </a:extLst>
                </a:gridCol>
              </a:tblGrid>
              <a:tr h="391885">
                <a:tc>
                  <a:txBody>
                    <a:bodyPr/>
                    <a:lstStyle/>
                    <a:p>
                      <a:pPr marL="12700" algn="ctr">
                        <a:lnSpc>
                          <a:spcPct val="107000"/>
                        </a:lnSpc>
                        <a:spcAft>
                          <a:spcPts val="0"/>
                        </a:spcAft>
                      </a:pPr>
                      <a:r>
                        <a:rPr lang="ru-RU" sz="1200" dirty="0" err="1">
                          <a:effectLst/>
                          <a:latin typeface="Times New Roman" panose="02020603050405020304" pitchFamily="18" charset="0"/>
                          <a:cs typeface="Times New Roman" panose="02020603050405020304" pitchFamily="18" charset="0"/>
                        </a:rPr>
                        <a:t>Атауы</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12700" algn="ctr">
                        <a:lnSpc>
                          <a:spcPct val="107000"/>
                        </a:lnSpc>
                        <a:spcAft>
                          <a:spcPts val="0"/>
                        </a:spcAft>
                      </a:pPr>
                      <a:r>
                        <a:rPr lang="ru-RU" sz="1200">
                          <a:effectLst/>
                          <a:latin typeface="Times New Roman" panose="02020603050405020304" pitchFamily="18" charset="0"/>
                          <a:cs typeface="Times New Roman" panose="02020603050405020304" pitchFamily="18" charset="0"/>
                        </a:rPr>
                        <a:t>«</a:t>
                      </a:r>
                      <a:r>
                        <a:rPr lang="kk-KZ" sz="1200">
                          <a:effectLst/>
                          <a:latin typeface="Times New Roman" panose="02020603050405020304" pitchFamily="18" charset="0"/>
                          <a:cs typeface="Times New Roman" panose="02020603050405020304" pitchFamily="18" charset="0"/>
                        </a:rPr>
                        <a:t>Мамай ауылының негізгі орта</a:t>
                      </a:r>
                      <a:r>
                        <a:rPr lang="ru-RU" sz="1200">
                          <a:effectLst/>
                          <a:latin typeface="Times New Roman" panose="02020603050405020304" pitchFamily="18" charset="0"/>
                          <a:cs typeface="Times New Roman" panose="02020603050405020304" pitchFamily="18" charset="0"/>
                        </a:rPr>
                        <a:t> мектебі» коммуналдық мемлекеттік мекемесінің 202</a:t>
                      </a:r>
                      <a:r>
                        <a:rPr lang="kk-KZ" sz="1200">
                          <a:effectLst/>
                          <a:latin typeface="Times New Roman" panose="02020603050405020304" pitchFamily="18" charset="0"/>
                          <a:cs typeface="Times New Roman" panose="02020603050405020304" pitchFamily="18" charset="0"/>
                        </a:rPr>
                        <a:t>4</a:t>
                      </a:r>
                      <a:r>
                        <a:rPr lang="ru-RU" sz="1200">
                          <a:effectLst/>
                          <a:latin typeface="Times New Roman" panose="02020603050405020304" pitchFamily="18" charset="0"/>
                          <a:cs typeface="Times New Roman" panose="02020603050405020304" pitchFamily="18" charset="0"/>
                        </a:rPr>
                        <a:t>-20</a:t>
                      </a:r>
                      <a:r>
                        <a:rPr lang="kk-KZ" sz="1200">
                          <a:effectLst/>
                          <a:latin typeface="Times New Roman" panose="02020603050405020304" pitchFamily="18" charset="0"/>
                          <a:cs typeface="Times New Roman" panose="02020603050405020304" pitchFamily="18" charset="0"/>
                        </a:rPr>
                        <a:t>29</a:t>
                      </a:r>
                      <a:r>
                        <a:rPr lang="ru-RU" sz="1200">
                          <a:effectLst/>
                          <a:latin typeface="Times New Roman" panose="02020603050405020304" pitchFamily="18" charset="0"/>
                          <a:cs typeface="Times New Roman" panose="02020603050405020304" pitchFamily="18" charset="0"/>
                        </a:rPr>
                        <a:t> жылдарға арналған  даму бағдарламасы</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35651102"/>
                  </a:ext>
                </a:extLst>
              </a:tr>
              <a:tr h="1567542">
                <a:tc>
                  <a:txBody>
                    <a:bodyPr/>
                    <a:lstStyle/>
                    <a:p>
                      <a:pPr algn="ctr">
                        <a:lnSpc>
                          <a:spcPct val="107000"/>
                        </a:lnSpc>
                        <a:spcAft>
                          <a:spcPts val="0"/>
                        </a:spcAft>
                      </a:pPr>
                      <a:r>
                        <a:rPr lang="ru-RU" sz="1200" dirty="0" err="1">
                          <a:effectLst/>
                          <a:latin typeface="Times New Roman" panose="02020603050405020304" pitchFamily="18" charset="0"/>
                          <a:cs typeface="Times New Roman" panose="02020603050405020304" pitchFamily="18" charset="0"/>
                        </a:rPr>
                        <a:t>Әзірлеу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үшін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негіздеме</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1. </a:t>
                      </a:r>
                      <a:r>
                        <a:rPr lang="ru-RU" sz="1200" dirty="0" err="1">
                          <a:effectLst/>
                          <a:latin typeface="Times New Roman" panose="02020603050405020304" pitchFamily="18" charset="0"/>
                          <a:cs typeface="Times New Roman" panose="02020603050405020304" pitchFamily="18" charset="0"/>
                        </a:rPr>
                        <a:t>Қазақстан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Республикасының</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Конституциясы</a:t>
                      </a:r>
                      <a:r>
                        <a:rPr lang="ru-RU" sz="1200" dirty="0">
                          <a:effectLst/>
                          <a:latin typeface="Times New Roman" panose="02020603050405020304" pitchFamily="18" charset="0"/>
                          <a:cs typeface="Times New Roman" panose="02020603050405020304" pitchFamily="18" charset="0"/>
                        </a:rPr>
                        <a:t>;</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2. </a:t>
                      </a:r>
                      <a:r>
                        <a:rPr lang="ru-RU" sz="1200" dirty="0" err="1">
                          <a:effectLst/>
                          <a:latin typeface="Times New Roman" panose="02020603050405020304" pitchFamily="18" charset="0"/>
                          <a:cs typeface="Times New Roman" panose="02020603050405020304" pitchFamily="18" charset="0"/>
                        </a:rPr>
                        <a:t>Қазақстан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Республикасы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туралы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заңы</a:t>
                      </a:r>
                      <a:r>
                        <a:rPr lang="ru-RU" sz="1200" dirty="0">
                          <a:effectLst/>
                          <a:latin typeface="Times New Roman" panose="02020603050405020304" pitchFamily="18" charset="0"/>
                          <a:cs typeface="Times New Roman" panose="02020603050405020304" pitchFamily="18" charset="0"/>
                        </a:rPr>
                        <a:t>»;</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3. </a:t>
                      </a:r>
                      <a:r>
                        <a:rPr lang="kk-KZ" sz="1200" dirty="0">
                          <a:effectLst/>
                          <a:latin typeface="Times New Roman" panose="02020603050405020304" pitchFamily="18" charset="0"/>
                          <a:cs typeface="Times New Roman" panose="02020603050405020304" pitchFamily="18" charset="0"/>
                        </a:rPr>
                        <a:t>«Қазақстан Республикасындағы тілдер туралы» ҚР Заңы;</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4. Қазақстан Республикасы Оқу-ағарту министрінің 2023 жылғы 28 тамыздағы № 273 бұйрығы;</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5. Мектептің даму бағдарламасын әзірлеу бойынша ұсынымдар  /НАО/</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6. ҚР педагог мәртебесі туралы заңы /17.12.2019 жыл/</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7. Мектеп жарғысы</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8. Білім беру ұйымдарына арналған санитарлық-эпидимиалогиялық талаптар /05.08.2021 жыл./</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6945990"/>
                  </a:ext>
                </a:extLst>
              </a:tr>
              <a:tr h="391885">
                <a:tc>
                  <a:txBody>
                    <a:bodyPr/>
                    <a:lstStyle/>
                    <a:p>
                      <a:pPr marL="12700" algn="ctr">
                        <a:lnSpc>
                          <a:spcPct val="107000"/>
                        </a:lnSpc>
                        <a:spcAft>
                          <a:spcPts val="0"/>
                        </a:spcAft>
                      </a:pPr>
                      <a:r>
                        <a:rPr lang="kk-KZ" sz="1200">
                          <a:effectLst/>
                          <a:latin typeface="Times New Roman" panose="02020603050405020304" pitchFamily="18" charset="0"/>
                          <a:cs typeface="Times New Roman" panose="02020603050405020304" pitchFamily="18" charset="0"/>
                        </a:rPr>
                        <a:t>Негізгі әзірлеуші</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kk-KZ" sz="1200" dirty="0">
                          <a:effectLst/>
                          <a:latin typeface="Times New Roman" panose="02020603050405020304" pitchFamily="18" charset="0"/>
                          <a:cs typeface="Times New Roman" panose="02020603050405020304" pitchFamily="18" charset="0"/>
                        </a:rPr>
                        <a:t> Ақмола облысы, Біржан сал ауданы, Мамай ауылы   «Мамай ауылының негізгі орта мектебі» коммуналдық мемлекеттік мекемесінің әкімшілігі мен шығармашылық тобы,өзін-өзі басқару ұйымы, қамқоршылық кеңесі, жергілікті басқарушы ұйымдар</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613902"/>
                  </a:ext>
                </a:extLst>
              </a:tr>
              <a:tr h="391885">
                <a:tc>
                  <a:txBody>
                    <a:bodyPr/>
                    <a:lstStyle/>
                    <a:p>
                      <a:pPr marL="12700" algn="ctr">
                        <a:lnSpc>
                          <a:spcPct val="107000"/>
                        </a:lnSpc>
                        <a:spcAft>
                          <a:spcPts val="0"/>
                        </a:spcAft>
                      </a:pPr>
                      <a:r>
                        <a:rPr lang="ru-RU" sz="1200">
                          <a:effectLst/>
                          <a:latin typeface="Times New Roman" panose="02020603050405020304" pitchFamily="18" charset="0"/>
                          <a:cs typeface="Times New Roman" panose="02020603050405020304" pitchFamily="18" charset="0"/>
                        </a:rPr>
                        <a:t>Мақсат</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r>
                        <a:rPr lang="ru-RU" sz="1200" dirty="0" err="1" smtClean="0">
                          <a:effectLst/>
                          <a:latin typeface="Times New Roman" panose="02020603050405020304" pitchFamily="18" charset="0"/>
                          <a:cs typeface="Times New Roman" panose="02020603050405020304" pitchFamily="18" charset="0"/>
                        </a:rPr>
                        <a:t>Мұғалімдердің</a:t>
                      </a:r>
                      <a:r>
                        <a:rPr lang="ru-RU" sz="1200" dirty="0" smtClean="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кәсіби</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құзыреттілігін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дамытуға</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қолдау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көрсету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сындарлы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оқыту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теориясы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негізінде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сапасын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арттыруға</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жағдай</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жасау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Табысты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мектеп</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жолында</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идеяларды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жүзеге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асыру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54830550"/>
                  </a:ext>
                </a:extLst>
              </a:tr>
              <a:tr h="1763485">
                <a:tc>
                  <a:txBody>
                    <a:bodyPr/>
                    <a:lstStyle/>
                    <a:p>
                      <a:pPr algn="ctr">
                        <a:lnSpc>
                          <a:spcPct val="107000"/>
                        </a:lnSpc>
                        <a:spcAft>
                          <a:spcPts val="0"/>
                        </a:spcAft>
                      </a:pPr>
                      <a:r>
                        <a:rPr lang="ru-RU" sz="1200" dirty="0" err="1">
                          <a:effectLst/>
                          <a:latin typeface="Times New Roman" panose="02020603050405020304" pitchFamily="18" charset="0"/>
                          <a:cs typeface="Times New Roman" panose="02020603050405020304" pitchFamily="18" charset="0"/>
                        </a:rPr>
                        <a:t>Міндеттері</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мұғалімдердің</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кәсіби</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біліктілігін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үздіксіз</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арттыру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алу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мүмкіндігіне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жағдай</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туғызу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алу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үрдісін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оқу-әдістемелік</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жағынан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қамтамасыз</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ету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оқушылардың</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функционалдық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сауаттылығын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қалыптастыру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алушының</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зияткерлік</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рухани</a:t>
                      </a: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адамгершілік</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және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физикалық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дамуын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қамтамасыз</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ету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материалдық</a:t>
                      </a: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техникалық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базаны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нығайту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педагогикалық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беруді</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жаңғырту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оқытудың</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қауіпсіз</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және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жайлы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ортасын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қамтамасыз</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ету</a:t>
                      </a:r>
                      <a:r>
                        <a:rPr lang="kk-KZ" sz="1200" dirty="0">
                          <a:effectLst/>
                          <a:latin typeface="Times New Roman" panose="02020603050405020304" pitchFamily="18" charset="0"/>
                          <a:cs typeface="Times New Roman" panose="02020603050405020304" pitchFamily="18" charset="0"/>
                        </a:rPr>
                        <a:t>;</a:t>
                      </a:r>
                    </a:p>
                    <a:p>
                      <a:pPr>
                        <a:lnSpc>
                          <a:spcPct val="107000"/>
                        </a:lnSpc>
                        <a:spcAft>
                          <a:spcPts val="0"/>
                        </a:spcAft>
                      </a:pPr>
                      <a:r>
                        <a:rPr lang="kk-KZ" sz="1200" dirty="0">
                          <a:effectLst/>
                          <a:latin typeface="Times New Roman" panose="02020603050405020304" pitchFamily="18" charset="0"/>
                          <a:cs typeface="Times New Roman" panose="02020603050405020304" pitchFamily="18" charset="0"/>
                        </a:rPr>
                        <a:t>-мектепте  білім алушылардың, педагогтердің цифрлы білім беру жүйесін жүзеге асыру</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2754393"/>
                  </a:ext>
                </a:extLst>
              </a:tr>
              <a:tr h="1175657">
                <a:tc>
                  <a:txBody>
                    <a:bodyPr/>
                    <a:lstStyle/>
                    <a:p>
                      <a:pPr marL="12700" algn="ctr">
                        <a:lnSpc>
                          <a:spcPct val="107000"/>
                        </a:lnSpc>
                        <a:spcAft>
                          <a:spcPts val="0"/>
                        </a:spcAft>
                      </a:pPr>
                      <a:r>
                        <a:rPr lang="ru-RU" sz="1200">
                          <a:effectLst/>
                          <a:latin typeface="Times New Roman" panose="02020603050405020304" pitchFamily="18" charset="0"/>
                          <a:cs typeface="Times New Roman" panose="02020603050405020304" pitchFamily="18" charset="0"/>
                        </a:rPr>
                        <a:t>Күтілетін </a:t>
                      </a:r>
                      <a:endParaRPr lang="kk-KZ" sz="1200">
                        <a:effectLst/>
                        <a:latin typeface="Times New Roman" panose="02020603050405020304" pitchFamily="18" charset="0"/>
                        <a:cs typeface="Times New Roman" panose="02020603050405020304" pitchFamily="18" charset="0"/>
                      </a:endParaRPr>
                    </a:p>
                    <a:p>
                      <a:pPr marL="12700" algn="ctr">
                        <a:lnSpc>
                          <a:spcPct val="107000"/>
                        </a:lnSpc>
                        <a:spcAft>
                          <a:spcPts val="0"/>
                        </a:spcAft>
                      </a:pPr>
                      <a:r>
                        <a:rPr lang="ru-RU" sz="1200">
                          <a:effectLst/>
                          <a:latin typeface="Times New Roman" panose="02020603050405020304" pitchFamily="18" charset="0"/>
                          <a:cs typeface="Times New Roman" panose="02020603050405020304" pitchFamily="18" charset="0"/>
                        </a:rPr>
                        <a:t>нәтижелер</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Мұғалім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құзыреттілігін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көтеру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нәтижесінде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мектепті</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заманауи</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деңгейге</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жеткізу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Критериалды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бағалау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қолдану</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арқылы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көрсеткіштері</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жоғарылайды</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Салауатты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өмір</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салтын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ұстанған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функционалды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сауатты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бойында</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отаншылдық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көшбасшылық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қасиеттері</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қалыптасқан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ұрпақ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тәрбиелеу</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err="1">
                          <a:effectLst/>
                          <a:latin typeface="Times New Roman" panose="02020603050405020304" pitchFamily="18" charset="0"/>
                          <a:cs typeface="Times New Roman" panose="02020603050405020304" pitchFamily="18" charset="0"/>
                        </a:rPr>
                        <a:t>Мектеп</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мәдениеті</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мұғалім</a:t>
                      </a:r>
                      <a:r>
                        <a:rPr lang="ru-RU" sz="1200" dirty="0">
                          <a:effectLst/>
                          <a:latin typeface="Times New Roman" panose="02020603050405020304" pitchFamily="18" charset="0"/>
                          <a:cs typeface="Times New Roman" panose="02020603050405020304" pitchFamily="18" charset="0"/>
                        </a:rPr>
                        <a:t> – </a:t>
                      </a:r>
                      <a:r>
                        <a:rPr lang="ru-RU" sz="1200" dirty="0" err="1">
                          <a:effectLst/>
                          <a:latin typeface="Times New Roman" panose="02020603050405020304" pitchFamily="18" charset="0"/>
                          <a:cs typeface="Times New Roman" panose="02020603050405020304" pitchFamily="18" charset="0"/>
                        </a:rPr>
                        <a:t>оқушы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ата-ана</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қарым-қатынасы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жақсарады</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200" dirty="0" err="1">
                          <a:effectLst/>
                          <a:latin typeface="Times New Roman" panose="02020603050405020304" pitchFamily="18" charset="0"/>
                          <a:cs typeface="Times New Roman" panose="02020603050405020304" pitchFamily="18" charset="0"/>
                        </a:rPr>
                        <a:t>Материалдық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техникалық</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ресурстармен</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мектеп</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базасы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толықтырылады</a:t>
                      </a:r>
                      <a:r>
                        <a:rPr lang="ru-RU" sz="1200" dirty="0">
                          <a:effectLst/>
                          <a:latin typeface="Times New Roman" panose="02020603050405020304" pitchFamily="18" charset="0"/>
                          <a:cs typeface="Times New Roman" panose="02020603050405020304" pitchFamily="18" charset="0"/>
                        </a:rPr>
                        <a:t>.</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38946880"/>
                  </a:ext>
                </a:extLst>
              </a:tr>
              <a:tr h="783772">
                <a:tc>
                  <a:txBody>
                    <a:bodyPr/>
                    <a:lstStyle/>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Іске асыру</a:t>
                      </a:r>
                      <a:endParaRPr lang="kk-KZ" sz="120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a:effectLst/>
                          <a:latin typeface="Times New Roman" panose="02020603050405020304" pitchFamily="18" charset="0"/>
                          <a:cs typeface="Times New Roman" panose="02020603050405020304" pitchFamily="18" charset="0"/>
                        </a:rPr>
                        <a:t> мерзімдері</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202</a:t>
                      </a:r>
                      <a:r>
                        <a:rPr lang="kk-KZ" sz="1200" dirty="0">
                          <a:effectLst/>
                          <a:latin typeface="Times New Roman" panose="02020603050405020304" pitchFamily="18" charset="0"/>
                          <a:cs typeface="Times New Roman" panose="02020603050405020304" pitchFamily="18" charset="0"/>
                        </a:rPr>
                        <a:t>4</a:t>
                      </a:r>
                      <a:r>
                        <a:rPr lang="ru-RU" sz="1200" dirty="0">
                          <a:effectLst/>
                          <a:latin typeface="Times New Roman" panose="02020603050405020304" pitchFamily="18" charset="0"/>
                          <a:cs typeface="Times New Roman" panose="02020603050405020304" pitchFamily="18" charset="0"/>
                        </a:rPr>
                        <a:t>– 20</a:t>
                      </a:r>
                      <a:r>
                        <a:rPr lang="kk-KZ" sz="1200" dirty="0">
                          <a:effectLst/>
                          <a:latin typeface="Times New Roman" panose="02020603050405020304" pitchFamily="18" charset="0"/>
                          <a:cs typeface="Times New Roman" panose="02020603050405020304" pitchFamily="18" charset="0"/>
                        </a:rPr>
                        <a:t>29</a:t>
                      </a:r>
                      <a:r>
                        <a:rPr lang="ru-RU" sz="1200" dirty="0">
                          <a:effectLst/>
                          <a:latin typeface="Times New Roman" panose="02020603050405020304" pitchFamily="18" charset="0"/>
                          <a:cs typeface="Times New Roman" panose="02020603050405020304" pitchFamily="18" charset="0"/>
                        </a:rPr>
                        <a:t> ж</a:t>
                      </a:r>
                      <a:r>
                        <a:rPr lang="kk-KZ" sz="1200" dirty="0">
                          <a:effectLst/>
                          <a:latin typeface="Times New Roman" panose="02020603050405020304" pitchFamily="18" charset="0"/>
                          <a:cs typeface="Times New Roman" panose="02020603050405020304" pitchFamily="18" charset="0"/>
                        </a:rPr>
                        <a:t>.</a:t>
                      </a:r>
                      <a:r>
                        <a:rPr lang="ru-RU" sz="1200" dirty="0">
                          <a:effectLst/>
                          <a:latin typeface="Times New Roman" panose="02020603050405020304" pitchFamily="18" charset="0"/>
                          <a:cs typeface="Times New Roman" panose="02020603050405020304" pitchFamily="18" charset="0"/>
                        </a:rPr>
                        <a:t>ж.</a:t>
                      </a:r>
                      <a:endParaRPr lang="kk-KZ" sz="12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(202</a:t>
                      </a:r>
                      <a:r>
                        <a:rPr lang="kk-KZ" sz="1200" dirty="0">
                          <a:effectLst/>
                          <a:latin typeface="Times New Roman" panose="02020603050405020304" pitchFamily="18" charset="0"/>
                          <a:cs typeface="Times New Roman" panose="02020603050405020304" pitchFamily="18" charset="0"/>
                        </a:rPr>
                        <a:t>4</a:t>
                      </a:r>
                      <a:r>
                        <a:rPr lang="ru-RU" sz="1200" dirty="0">
                          <a:effectLst/>
                          <a:latin typeface="Times New Roman" panose="02020603050405020304" pitchFamily="18" charset="0"/>
                          <a:cs typeface="Times New Roman" panose="02020603050405020304" pitchFamily="18" charset="0"/>
                        </a:rPr>
                        <a:t>– 2025 </a:t>
                      </a:r>
                      <a:r>
                        <a:rPr lang="ru-RU" sz="1200" dirty="0" err="1">
                          <a:effectLst/>
                          <a:latin typeface="Times New Roman" panose="02020603050405020304" pitchFamily="18" charset="0"/>
                          <a:cs typeface="Times New Roman" panose="02020603050405020304" pitchFamily="18" charset="0"/>
                        </a:rPr>
                        <a:t>жыл</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Дайындық</a:t>
                      </a:r>
                      <a:endParaRPr lang="kk-KZ" sz="12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(202</a:t>
                      </a:r>
                      <a:r>
                        <a:rPr lang="kk-KZ" sz="1200" dirty="0">
                          <a:effectLst/>
                          <a:latin typeface="Times New Roman" panose="02020603050405020304" pitchFamily="18" charset="0"/>
                          <a:cs typeface="Times New Roman" panose="02020603050405020304" pitchFamily="18" charset="0"/>
                        </a:rPr>
                        <a:t>5</a:t>
                      </a:r>
                      <a:r>
                        <a:rPr lang="ru-RU" sz="1200" dirty="0">
                          <a:effectLst/>
                          <a:latin typeface="Times New Roman" panose="02020603050405020304" pitchFamily="18" charset="0"/>
                          <a:cs typeface="Times New Roman" panose="02020603050405020304" pitchFamily="18" charset="0"/>
                        </a:rPr>
                        <a:t>– 202</a:t>
                      </a:r>
                      <a:r>
                        <a:rPr lang="kk-KZ" sz="1200" dirty="0">
                          <a:effectLst/>
                          <a:latin typeface="Times New Roman" panose="02020603050405020304" pitchFamily="18" charset="0"/>
                          <a:cs typeface="Times New Roman" panose="02020603050405020304" pitchFamily="18" charset="0"/>
                        </a:rPr>
                        <a:t>8</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жыл</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Практикалық</a:t>
                      </a:r>
                      <a:endParaRPr lang="kk-KZ" sz="12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a:effectLst/>
                          <a:latin typeface="Times New Roman" panose="02020603050405020304" pitchFamily="18" charset="0"/>
                          <a:cs typeface="Times New Roman" panose="02020603050405020304" pitchFamily="18" charset="0"/>
                        </a:rPr>
                        <a:t> (202</a:t>
                      </a:r>
                      <a:r>
                        <a:rPr lang="kk-KZ" sz="1200" dirty="0">
                          <a:effectLst/>
                          <a:latin typeface="Times New Roman" panose="02020603050405020304" pitchFamily="18" charset="0"/>
                          <a:cs typeface="Times New Roman" panose="02020603050405020304" pitchFamily="18" charset="0"/>
                        </a:rPr>
                        <a:t>8</a:t>
                      </a:r>
                      <a:r>
                        <a:rPr lang="ru-RU" sz="1200" dirty="0">
                          <a:effectLst/>
                          <a:latin typeface="Times New Roman" panose="02020603050405020304" pitchFamily="18" charset="0"/>
                          <a:cs typeface="Times New Roman" panose="02020603050405020304" pitchFamily="18" charset="0"/>
                        </a:rPr>
                        <a:t> – 20</a:t>
                      </a:r>
                      <a:r>
                        <a:rPr lang="kk-KZ" sz="1200" dirty="0">
                          <a:effectLst/>
                          <a:latin typeface="Times New Roman" panose="02020603050405020304" pitchFamily="18" charset="0"/>
                          <a:cs typeface="Times New Roman" panose="02020603050405020304" pitchFamily="18" charset="0"/>
                        </a:rPr>
                        <a:t>29</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жыл</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Нәтижелік</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61778756"/>
                  </a:ext>
                </a:extLst>
              </a:tr>
              <a:tr h="391885">
                <a:tc>
                  <a:txBody>
                    <a:bodyPr/>
                    <a:lstStyle/>
                    <a:p>
                      <a:pPr algn="ctr">
                        <a:lnSpc>
                          <a:spcPct val="107000"/>
                        </a:lnSpc>
                        <a:spcAft>
                          <a:spcPts val="0"/>
                        </a:spcAft>
                      </a:pPr>
                      <a:r>
                        <a:rPr lang="kk-KZ" sz="1200">
                          <a:effectLst/>
                          <a:latin typeface="Times New Roman" panose="02020603050405020304" pitchFamily="18" charset="0"/>
                          <a:cs typeface="Times New Roman" panose="02020603050405020304" pitchFamily="18" charset="0"/>
                        </a:rPr>
                        <a:t>Қаржыландыру </a:t>
                      </a:r>
                    </a:p>
                    <a:p>
                      <a:pPr algn="ctr">
                        <a:lnSpc>
                          <a:spcPct val="107000"/>
                        </a:lnSpc>
                        <a:spcAft>
                          <a:spcPts val="0"/>
                        </a:spcAft>
                      </a:pPr>
                      <a:r>
                        <a:rPr lang="kk-KZ" sz="1200">
                          <a:effectLst/>
                          <a:latin typeface="Times New Roman" panose="02020603050405020304" pitchFamily="18" charset="0"/>
                          <a:cs typeface="Times New Roman" panose="02020603050405020304" pitchFamily="18" charset="0"/>
                        </a:rPr>
                        <a:t>көздері</a:t>
                      </a:r>
                      <a:endParaRPr lang="kk-K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0"/>
                        </a:spcAft>
                      </a:pPr>
                      <a:r>
                        <a:rPr lang="kk-KZ" sz="1200" dirty="0">
                          <a:effectLst/>
                          <a:latin typeface="Times New Roman" panose="02020603050405020304" pitchFamily="18" charset="0"/>
                          <a:cs typeface="Times New Roman" panose="02020603050405020304" pitchFamily="18" charset="0"/>
                        </a:rPr>
                        <a:t>Мектепті дамытуға жоғарыда тұрған білім беру ұйымынан  (Білім бөлімі) қаржы бөлуге сұраныс</a:t>
                      </a:r>
                    </a:p>
                    <a:p>
                      <a:pPr algn="ctr">
                        <a:lnSpc>
                          <a:spcPct val="107000"/>
                        </a:lnSpc>
                        <a:spcAft>
                          <a:spcPts val="0"/>
                        </a:spcAft>
                      </a:pPr>
                      <a:r>
                        <a:rPr lang="kk-KZ" sz="1200" dirty="0">
                          <a:effectLst/>
                          <a:latin typeface="Times New Roman" panose="02020603050405020304" pitchFamily="18" charset="0"/>
                          <a:cs typeface="Times New Roman" panose="02020603050405020304" pitchFamily="18" charset="0"/>
                        </a:rPr>
                        <a:t>және  ҚР-сы заңдарында тыйым салынбаған өзге де қаржыландыру көздері </a:t>
                      </a:r>
                      <a:endParaRPr lang="kk-K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81605929"/>
                  </a:ext>
                </a:extLst>
              </a:tr>
            </a:tbl>
          </a:graphicData>
        </a:graphic>
      </p:graphicFrame>
      <p:sp>
        <p:nvSpPr>
          <p:cNvPr id="8" name="Прямоугольник 7"/>
          <p:cNvSpPr/>
          <p:nvPr/>
        </p:nvSpPr>
        <p:spPr>
          <a:xfrm>
            <a:off x="11624208" y="170347"/>
            <a:ext cx="436338" cy="6124754"/>
          </a:xfrm>
          <a:prstGeom prst="rect">
            <a:avLst/>
          </a:prstGeom>
          <a:noFill/>
        </p:spPr>
        <p:txBody>
          <a:bodyPr wrap="none" lIns="91440" tIns="45720" rIns="91440" bIns="45720">
            <a:spAutoFit/>
          </a:bodyPr>
          <a:lstStyle/>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Ғ</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Л</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endParaRPr lang="ru-RU"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Ы</a:t>
            </a:r>
          </a:p>
          <a:p>
            <a:pPr algn="ctr"/>
            <a:endParaRPr lang="ru-RU" sz="12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9" name="Прямоугольник 8"/>
          <p:cNvSpPr/>
          <p:nvPr/>
        </p:nvSpPr>
        <p:spPr>
          <a:xfrm>
            <a:off x="29821" y="403429"/>
            <a:ext cx="678391"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873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42681" y="0"/>
            <a:ext cx="10551459" cy="7294689"/>
          </a:xfrm>
          <a:prstGeom prst="rect">
            <a:avLst/>
          </a:prstGeom>
        </p:spPr>
        <p:txBody>
          <a:bodyPr wrap="square">
            <a:spAutoFit/>
          </a:bodyPr>
          <a:lstStyle/>
          <a:p>
            <a:pPr>
              <a:lnSpc>
                <a:spcPct val="107000"/>
              </a:lnSpc>
              <a:spcAft>
                <a:spcPts val="0"/>
              </a:spcAft>
            </a:pPr>
            <a:r>
              <a:rPr lang="kk-KZ" b="1" dirty="0" smtClean="0">
                <a:latin typeface="Times New Roman" panose="02020603050405020304" pitchFamily="18" charset="0"/>
                <a:ea typeface="Times New Roman" panose="02020603050405020304" pitchFamily="18" charset="0"/>
                <a:cs typeface="Times New Roman" panose="02020603050405020304" pitchFamily="18" charset="0"/>
              </a:rPr>
              <a:t>Білім </a:t>
            </a:r>
            <a:r>
              <a:rPr lang="kk-KZ" b="1" dirty="0">
                <a:latin typeface="Times New Roman" panose="02020603050405020304" pitchFamily="18" charset="0"/>
                <a:ea typeface="Times New Roman" panose="02020603050405020304" pitchFamily="18" charset="0"/>
                <a:cs typeface="Times New Roman" panose="02020603050405020304" pitchFamily="18" charset="0"/>
              </a:rPr>
              <a:t>беру ұйымының атауы: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dirty="0">
                <a:latin typeface="Times New Roman" panose="02020603050405020304" pitchFamily="18" charset="0"/>
                <a:ea typeface="Times New Roman" panose="02020603050405020304" pitchFamily="18" charset="0"/>
                <a:cs typeface="Times New Roman" panose="02020603050405020304" pitchFamily="18" charset="0"/>
              </a:rPr>
              <a:t>Ақмола облысы Білім басқармасының  Біржан сал ауданы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бойынша</a:t>
            </a:r>
          </a:p>
          <a:p>
            <a:pPr>
              <a:lnSpc>
                <a:spcPct val="107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білім   </a:t>
            </a:r>
            <a:r>
              <a:rPr lang="kk-KZ" dirty="0">
                <a:latin typeface="Times New Roman" panose="02020603050405020304" pitchFamily="18" charset="0"/>
                <a:ea typeface="Times New Roman" panose="02020603050405020304" pitchFamily="18" charset="0"/>
                <a:cs typeface="Times New Roman" panose="02020603050405020304" pitchFamily="18" charset="0"/>
              </a:rPr>
              <a:t>бөлімі  Мамай ауылының негізгі орта мектебі» КММ </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kk-KZ" b="1" dirty="0" smtClean="0">
                <a:latin typeface="Times New Roman" panose="02020603050405020304" pitchFamily="18" charset="0"/>
                <a:ea typeface="Calibri" panose="020F0502020204030204" pitchFamily="34" charset="0"/>
                <a:cs typeface="Times New Roman" panose="02020603050405020304" pitchFamily="18" charset="0"/>
              </a:rPr>
              <a:t>Мекеменің </a:t>
            </a:r>
            <a:r>
              <a:rPr lang="kk-KZ" b="1" dirty="0">
                <a:latin typeface="Times New Roman" panose="02020603050405020304" pitchFamily="18" charset="0"/>
                <a:ea typeface="Calibri" panose="020F0502020204030204" pitchFamily="34" charset="0"/>
                <a:cs typeface="Times New Roman" panose="02020603050405020304" pitchFamily="18" charset="0"/>
              </a:rPr>
              <a:t>заңды мекен-жайы:  </a:t>
            </a:r>
            <a:r>
              <a:rPr lang="kk-KZ" dirty="0">
                <a:latin typeface="Times New Roman" panose="02020603050405020304" pitchFamily="18" charset="0"/>
                <a:ea typeface="Calibri" panose="020F0502020204030204" pitchFamily="34" charset="0"/>
                <a:cs typeface="Times New Roman" panose="02020603050405020304" pitchFamily="18" charset="0"/>
              </a:rPr>
              <a:t>Ақмола облысы Біржан сал ауданы Мамай ауылы Шоқан </a:t>
            </a:r>
            <a:r>
              <a:rPr lang="kk-KZ" dirty="0" smtClean="0">
                <a:latin typeface="Times New Roman" panose="02020603050405020304" pitchFamily="18" charset="0"/>
                <a:ea typeface="Calibri" panose="020F0502020204030204" pitchFamily="34" charset="0"/>
                <a:cs typeface="Times New Roman" panose="02020603050405020304" pitchFamily="18" charset="0"/>
              </a:rPr>
              <a:t>Уалиханов </a:t>
            </a:r>
          </a:p>
          <a:p>
            <a:pPr>
              <a:lnSpc>
                <a:spcPct val="107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dirty="0" smtClean="0">
                <a:latin typeface="Times New Roman" panose="02020603050405020304" pitchFamily="18" charset="0"/>
                <a:ea typeface="Calibri" panose="020F0502020204030204" pitchFamily="34"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көшесі – 11 (мектеп ғимараты). Индекс:020700</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Телефон</a:t>
            </a:r>
            <a:r>
              <a:rPr lang="kk-KZ" b="1" dirty="0">
                <a:latin typeface="Times New Roman" panose="02020603050405020304" pitchFamily="18" charset="0"/>
                <a:ea typeface="Calibri" panose="020F0502020204030204" pitchFamily="34" charset="0"/>
                <a:cs typeface="Times New Roman" panose="02020603050405020304" pitchFamily="18" charset="0"/>
              </a:rPr>
              <a:t>:    </a:t>
            </a:r>
            <a:r>
              <a:rPr lang="kk-KZ" dirty="0">
                <a:latin typeface="Times New Roman" panose="02020603050405020304" pitchFamily="18" charset="0"/>
                <a:ea typeface="Calibri" panose="020F0502020204030204" pitchFamily="34" charset="0"/>
                <a:cs typeface="Times New Roman" panose="02020603050405020304" pitchFamily="18" charset="0"/>
              </a:rPr>
              <a:t>8(716</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kk-KZ" dirty="0">
                <a:latin typeface="Times New Roman" panose="02020603050405020304" pitchFamily="18" charset="0"/>
                <a:ea typeface="Calibri" panose="020F0502020204030204" pitchFamily="34" charset="0"/>
                <a:cs typeface="Times New Roman" panose="02020603050405020304" pitchFamily="18" charset="0"/>
              </a:rPr>
              <a:t>39)2</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kk-KZ" dirty="0">
                <a:latin typeface="Times New Roman" panose="02020603050405020304" pitchFamily="18" charset="0"/>
                <a:ea typeface="Calibri" panose="020F0502020204030204" pitchFamily="34" charset="0"/>
                <a:cs typeface="Times New Roman" panose="02020603050405020304" pitchFamily="18" charset="0"/>
              </a:rPr>
              <a:t>47-75</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b="1" dirty="0" smtClean="0">
                <a:latin typeface="Times New Roman" panose="02020603050405020304" pitchFamily="18" charset="0"/>
                <a:ea typeface="Calibri" panose="020F0502020204030204" pitchFamily="34" charset="0"/>
                <a:cs typeface="Times New Roman" panose="02020603050405020304" pitchFamily="18" charset="0"/>
              </a:rPr>
              <a:t>Электронды </a:t>
            </a:r>
            <a:r>
              <a:rPr lang="kk-KZ" b="1" dirty="0">
                <a:latin typeface="Times New Roman" panose="02020603050405020304" pitchFamily="18" charset="0"/>
                <a:ea typeface="Calibri" panose="020F0502020204030204" pitchFamily="34" charset="0"/>
                <a:cs typeface="Times New Roman" panose="02020603050405020304" pitchFamily="18" charset="0"/>
              </a:rPr>
              <a:t>пошта: </a:t>
            </a:r>
            <a:r>
              <a:rPr lang="en-US" u="sng" dirty="0" err="1">
                <a:latin typeface="Times New Roman" panose="02020603050405020304" pitchFamily="18" charset="0"/>
                <a:ea typeface="Calibri" panose="020F0502020204030204" pitchFamily="34" charset="0"/>
                <a:cs typeface="Times New Roman" panose="02020603050405020304" pitchFamily="18" charset="0"/>
                <a:hlinkClick r:id="rId3"/>
              </a:rPr>
              <a:t>mamai</a:t>
            </a:r>
            <a:r>
              <a:rPr lang="ru-RU" u="sng" dirty="0">
                <a:latin typeface="Times New Roman" panose="02020603050405020304" pitchFamily="18" charset="0"/>
                <a:ea typeface="Calibri" panose="020F0502020204030204" pitchFamily="34" charset="0"/>
                <a:cs typeface="Times New Roman" panose="02020603050405020304" pitchFamily="18" charset="0"/>
                <a:hlinkClick r:id="rId3"/>
              </a:rPr>
              <a:t>_</a:t>
            </a:r>
            <a:r>
              <a:rPr lang="en-US" u="sng" dirty="0" err="1">
                <a:latin typeface="Times New Roman" panose="02020603050405020304" pitchFamily="18" charset="0"/>
                <a:ea typeface="Calibri" panose="020F0502020204030204" pitchFamily="34" charset="0"/>
                <a:cs typeface="Times New Roman" panose="02020603050405020304" pitchFamily="18" charset="0"/>
                <a:hlinkClick r:id="rId3"/>
              </a:rPr>
              <a:t>mektebi</a:t>
            </a:r>
            <a:r>
              <a:rPr lang="ru-RU" u="sng"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en-US" u="sng" dirty="0">
                <a:latin typeface="Times New Roman" panose="02020603050405020304" pitchFamily="18" charset="0"/>
                <a:ea typeface="Calibri" panose="020F0502020204030204" pitchFamily="34" charset="0"/>
                <a:cs typeface="Times New Roman" panose="02020603050405020304" pitchFamily="18" charset="0"/>
                <a:hlinkClick r:id="rId3"/>
              </a:rPr>
              <a:t>mail</a:t>
            </a:r>
            <a:r>
              <a:rPr lang="kk-KZ" u="sng"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en-US" u="sng" dirty="0" err="1" smtClean="0">
                <a:latin typeface="Times New Roman" panose="02020603050405020304" pitchFamily="18" charset="0"/>
                <a:ea typeface="Calibri" panose="020F0502020204030204" pitchFamily="34" charset="0"/>
                <a:cs typeface="Times New Roman" panose="02020603050405020304" pitchFamily="18" charset="0"/>
                <a:hlinkClick r:id="rId3"/>
              </a:rPr>
              <a:t>kz</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b="1" dirty="0" smtClean="0">
                <a:latin typeface="Times New Roman" panose="02020603050405020304" pitchFamily="18" charset="0"/>
                <a:ea typeface="Calibri" panose="020F0502020204030204" pitchFamily="34" charset="0"/>
                <a:cs typeface="Times New Roman" panose="02020603050405020304" pitchFamily="18" charset="0"/>
              </a:rPr>
              <a:t>wеЬ-сайт:</a:t>
            </a:r>
            <a:r>
              <a:rPr lang="kk-KZ" dirty="0" smtClean="0">
                <a:latin typeface="Calibri" panose="020F0502020204030204" pitchFamily="34" charset="0"/>
                <a:ea typeface="Calibri" panose="020F0502020204030204" pitchFamily="34" charset="0"/>
                <a:cs typeface="Times New Roman" panose="02020603050405020304" pitchFamily="18" charset="0"/>
              </a:rPr>
              <a:t> </a:t>
            </a:r>
            <a:r>
              <a:rPr lang="kk-KZ" u="sng"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http://sc0012.birzhansal.aqmoedu.kz/</a:t>
            </a:r>
            <a:r>
              <a:rPr lang="kk-KZ" dirty="0" smtClean="0">
                <a:latin typeface="Times New Roman" panose="02020603050405020304" pitchFamily="18" charset="0"/>
                <a:ea typeface="Calibri" panose="020F0502020204030204" pitchFamily="34" charset="0"/>
                <a:cs typeface="Times New Roman" panose="02020603050405020304" pitchFamily="18" charset="0"/>
              </a:rPr>
              <a:t> </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b="1" dirty="0" smtClean="0">
                <a:latin typeface="Times New Roman" panose="02020603050405020304" pitchFamily="18" charset="0"/>
                <a:ea typeface="Times New Roman" panose="02020603050405020304" pitchFamily="18" charset="0"/>
                <a:cs typeface="Times New Roman" panose="02020603050405020304" pitchFamily="18" charset="0"/>
              </a:rPr>
              <a:t>Мектеп </a:t>
            </a:r>
            <a:r>
              <a:rPr lang="kk-KZ" b="1" dirty="0">
                <a:latin typeface="Times New Roman" panose="02020603050405020304" pitchFamily="18" charset="0"/>
                <a:ea typeface="Times New Roman" panose="02020603050405020304" pitchFamily="18" charset="0"/>
                <a:cs typeface="Times New Roman" panose="02020603050405020304" pitchFamily="18" charset="0"/>
              </a:rPr>
              <a:t>басшысы:</a:t>
            </a:r>
            <a:r>
              <a:rPr lang="kk-KZ" dirty="0">
                <a:latin typeface="Times New Roman" panose="02020603050405020304" pitchFamily="18" charset="0"/>
                <a:ea typeface="Times New Roman" panose="02020603050405020304" pitchFamily="18" charset="0"/>
                <a:cs typeface="Times New Roman" panose="02020603050405020304" pitchFamily="18" charset="0"/>
              </a:rPr>
              <a:t>  Рамазанова Самал Тулешевна, тел. жұмыс – 871639-24775;  тел.ұялы – 87711667937, электрондық пошта – </a:t>
            </a:r>
            <a:r>
              <a:rPr lang="kk-KZ"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a:rPr>
              <a:t>samal.nurabaeva@mail.ru</a:t>
            </a:r>
            <a:r>
              <a:rPr lang="kk-KZ" dirty="0">
                <a:latin typeface="Times New Roman" panose="02020603050405020304" pitchFamily="18" charset="0"/>
                <a:ea typeface="Times New Roman" panose="02020603050405020304" pitchFamily="18" charset="0"/>
                <a:cs typeface="Times New Roman" panose="02020603050405020304" pitchFamily="18" charset="0"/>
              </a:rPr>
              <a:t>;</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1600" dirty="0">
                <a:latin typeface="Times New Roman" panose="02020603050405020304" pitchFamily="18" charset="0"/>
                <a:ea typeface="Calibri" panose="020F0502020204030204" pitchFamily="34" charset="0"/>
                <a:cs typeface="Times New Roman" panose="02020603050405020304" pitchFamily="18" charset="0"/>
              </a:rPr>
              <a:t>Мектеп екі қабатты типтік ғимаратта орналасқан, жалпы ауданы 5060 ш.м. оқу-пайдалы алаңы – 2340 ш. м</a:t>
            </a:r>
            <a:r>
              <a:rPr lang="kk-KZ" sz="1600" dirty="0" smtClean="0">
                <a:latin typeface="Times New Roman" panose="02020603050405020304" pitchFamily="18" charset="0"/>
                <a:ea typeface="Calibri" panose="020F0502020204030204" pitchFamily="34" charset="0"/>
                <a:cs typeface="Times New Roman" panose="02020603050405020304" pitchFamily="18" charset="0"/>
              </a:rPr>
              <a:t>.</a:t>
            </a:r>
            <a:r>
              <a:rPr lang="kk-KZ" sz="1600" dirty="0">
                <a:latin typeface="Times New Roman" panose="02020603050405020304" pitchFamily="18" charset="0"/>
                <a:cs typeface="Times New Roman" panose="02020603050405020304" pitchFamily="18" charset="0"/>
              </a:rPr>
              <a:t> Оқушылар үшін  пәндік кабинет жабдықталған. Есепті кезеңде мектепте 1 жаңа модификацияланған биология кабинеті бар, IT сыныбы бар. Сынып бөлмелерінің саны – 9. Психолог бөлмесі бар.  Интерактивті жабдық келесі кабинеттерде орнатылған: қазақ тілі кабинетінде,  бастауыш оқу кабинетінде, биология кабинетінде, кабинеттер (компьютермен, проектор  және экранмен жабдықталған). Wi-Fi желісі бар, жұмыс істейді. Интернеттің орташа жылдамдығы – 20 Мбит</a:t>
            </a:r>
            <a:r>
              <a:rPr lang="kk-KZ" sz="1600" dirty="0" smtClean="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Мектептің материалдық-техникалық базасының жай-күйі оқу-тәрбие процесін ұйымдастыру үшін қажетті жағдайларды қамтамасыз етуге мүмкіндік береді: компьютерлер интернетке қосылған, мектептің электрондық поштасы бар. </a:t>
            </a:r>
            <a:r>
              <a:rPr lang="ru-RU" sz="1600" dirty="0" err="1">
                <a:latin typeface="Times New Roman" panose="02020603050405020304" pitchFamily="18" charset="0"/>
                <a:cs typeface="Times New Roman" panose="02020603050405020304" pitchFamily="18" charset="0"/>
              </a:rPr>
              <a:t>Оқу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үдерісіне</a:t>
            </a:r>
            <a:r>
              <a:rPr lang="ru-RU" sz="1600" dirty="0">
                <a:latin typeface="Times New Roman" panose="02020603050405020304" pitchFamily="18" charset="0"/>
                <a:cs typeface="Times New Roman" panose="02020603050405020304" pitchFamily="18" charset="0"/>
              </a:rPr>
              <a:t> 27 компьютер, /ноутбук -5,  планшет -2)</a:t>
            </a:r>
            <a:r>
              <a:rPr lang="kk-KZ"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сканер – 4</a:t>
            </a:r>
            <a:r>
              <a:rPr lang="kk-KZ"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принтер  -  6</a:t>
            </a:r>
            <a:r>
              <a:rPr lang="kk-KZ"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интерактивті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тақта</a:t>
            </a:r>
            <a:r>
              <a:rPr lang="ru-RU" sz="1600" dirty="0">
                <a:latin typeface="Times New Roman" panose="02020603050405020304" pitchFamily="18" charset="0"/>
                <a:cs typeface="Times New Roman" panose="02020603050405020304" pitchFamily="18" charset="0"/>
              </a:rPr>
              <a:t> - </a:t>
            </a:r>
            <a:r>
              <a:rPr lang="kk-KZ" sz="16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жұмылдырылған</a:t>
            </a:r>
            <a:r>
              <a:rPr lang="ru-RU" sz="1600" dirty="0">
                <a:latin typeface="Times New Roman" panose="02020603050405020304" pitchFamily="18" charset="0"/>
                <a:cs typeface="Times New Roman" panose="02020603050405020304" pitchFamily="18" charset="0"/>
              </a:rPr>
              <a:t>.</a:t>
            </a:r>
            <a:endParaRPr lang="kk-KZ"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r>
              <a:rPr lang="kk-KZ" sz="1600" dirty="0">
                <a:latin typeface="Times New Roman" panose="02020603050405020304" pitchFamily="18" charset="0"/>
                <a:cs typeface="Times New Roman" panose="02020603050405020304" pitchFamily="18" charset="0"/>
              </a:rPr>
              <a:t>   Мектеп спорт залының ауданы  187 шаршы метр, онда доптар, шаңғылар, конькилер, гимнастикалық ат,  гимнастикалық көпір, волейбол торы, арқан, теннис үстелі, секіруге арналған жолақ сынды спорттық жаттығуларға қажетті құрал-жабдықтар бар. Мектепте 45 орындық асхана бар. Асхана ас пісіруге арналған арнайы құрал-жабдықтармен 100% қамтылған. Күнделікті ас мәзірі жасалады. Мамай ауылының негізгі орта мектебінің жанынан   құрылған 25 орындық  «Аққу» шағын орталығы 2011 жылдан бері  жұмыс жүргізіп келеді. Мемлекеттік білім беру стандартының мектепке дейінгі тәрбие мен оқытудың негізгі ережелерінің талаптарына сай  мектепке дейінгі оқыту мен тәрбие жұмыстары жүргізілуде.</a:t>
            </a:r>
          </a:p>
          <a:p>
            <a:pPr algn="just">
              <a:lnSpc>
                <a:spcPct val="115000"/>
              </a:lnSpc>
              <a:spcAft>
                <a:spcPts val="0"/>
              </a:spcAft>
            </a:pPr>
            <a:r>
              <a:rPr lang="kk-KZ" dirty="0" smtClean="0">
                <a:latin typeface="Times New Roman" panose="02020603050405020304" pitchFamily="18" charset="0"/>
                <a:ea typeface="Calibri" panose="020F0502020204030204" pitchFamily="34" charset="0"/>
                <a:cs typeface="Times New Roman" panose="02020603050405020304" pitchFamily="18" charset="0"/>
              </a:rPr>
              <a:t> </a:t>
            </a:r>
            <a:endParaRPr lang="kk-KZ" dirty="0"/>
          </a:p>
        </p:txBody>
      </p:sp>
      <p:sp>
        <p:nvSpPr>
          <p:cNvPr id="6" name="Прямоугольник 5"/>
          <p:cNvSpPr/>
          <p:nvPr/>
        </p:nvSpPr>
        <p:spPr>
          <a:xfrm>
            <a:off x="29821" y="403429"/>
            <a:ext cx="678391"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ІІ</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Прямоугольник 6"/>
          <p:cNvSpPr/>
          <p:nvPr/>
        </p:nvSpPr>
        <p:spPr>
          <a:xfrm>
            <a:off x="11624208" y="170347"/>
            <a:ext cx="436337" cy="7355860"/>
          </a:xfrm>
          <a:prstGeom prst="rect">
            <a:avLst/>
          </a:prstGeom>
          <a:noFill/>
        </p:spPr>
        <p:txBody>
          <a:bodyPr wrap="none" lIns="91440" tIns="45720" rIns="91440" bIns="45720">
            <a:spAutoFit/>
          </a:bodyPr>
          <a:lstStyle/>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a:t>
            </a:r>
          </a:p>
          <a:p>
            <a:pPr algn="ctr"/>
            <a:endParaRPr lang="ru-RU"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Л</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Ы</a:t>
            </a:r>
          </a:p>
          <a:p>
            <a:pPr algn="ctr"/>
            <a:endParaRPr lang="ru-RU"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Қ</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endParaRPr lang="ru-RU" sz="2000" b="1" dirty="0" smtClean="0">
              <a:ln w="9525">
                <a:solidFill>
                  <a:schemeClr val="bg1"/>
                </a:solidFill>
                <a:prstDash val="solid"/>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2000" b="1" dirty="0" smtClean="0">
              <a:ln w="9525">
                <a:solidFill>
                  <a:schemeClr val="bg1"/>
                </a:solidFill>
                <a:prstDash val="solid"/>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1200" b="1" dirty="0" smtClean="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9655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0" y="0"/>
            <a:ext cx="12191999" cy="915572"/>
          </a:xfrm>
          <a:prstGeom prst="rect">
            <a:avLst/>
          </a:prstGeom>
        </p:spPr>
        <p:txBody>
          <a:bodyPr wrap="square">
            <a:spAutoFit/>
          </a:bodyPr>
          <a:lstStyle/>
          <a:p>
            <a:pPr algn="ctr">
              <a:lnSpc>
                <a:spcPct val="107000"/>
              </a:lnSpc>
              <a:spcAft>
                <a:spcPts val="0"/>
              </a:spcAft>
            </a:pPr>
            <a:r>
              <a:rPr lang="kk-KZ" b="1" dirty="0">
                <a:latin typeface="Times New Roman" panose="02020603050405020304" pitchFamily="18" charset="0"/>
                <a:ea typeface="Times New Roman" panose="02020603050405020304" pitchFamily="18" charset="0"/>
                <a:cs typeface="Times New Roman" panose="02020603050405020304" pitchFamily="18" charset="0"/>
              </a:rPr>
              <a:t>«Мамай ауылының негізгі орта мектебі» коммуналдық мемлекеттік мекемесінің</a:t>
            </a:r>
            <a:endParaRPr lang="kk-K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kk-KZ" b="1" dirty="0">
                <a:latin typeface="Times New Roman" panose="02020603050405020304" pitchFamily="18" charset="0"/>
                <a:ea typeface="Times New Roman" panose="02020603050405020304" pitchFamily="18" charset="0"/>
                <a:cs typeface="Times New Roman" panose="02020603050405020304" pitchFamily="18" charset="0"/>
              </a:rPr>
              <a:t> білім беру жүйесінің қазіргі жай-күйін </a:t>
            </a:r>
            <a:r>
              <a:rPr lang="kk-KZ" b="1" dirty="0" smtClean="0">
                <a:latin typeface="Times New Roman" panose="02020603050405020304" pitchFamily="18" charset="0"/>
                <a:ea typeface="Times New Roman" panose="02020603050405020304" pitchFamily="18" charset="0"/>
                <a:cs typeface="Times New Roman" panose="02020603050405020304" pitchFamily="18" charset="0"/>
              </a:rPr>
              <a:t>талдау</a:t>
            </a:r>
          </a:p>
          <a:p>
            <a:pPr algn="ctr">
              <a:lnSpc>
                <a:spcPct val="107000"/>
              </a:lnSpc>
              <a:spcAft>
                <a:spcPts val="0"/>
              </a:spcAft>
            </a:pP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Прямоугольник 11"/>
          <p:cNvSpPr/>
          <p:nvPr/>
        </p:nvSpPr>
        <p:spPr>
          <a:xfrm>
            <a:off x="622787" y="624840"/>
            <a:ext cx="10946423" cy="5581977"/>
          </a:xfrm>
          <a:prstGeom prst="rect">
            <a:avLst/>
          </a:prstGeom>
        </p:spPr>
        <p:txBody>
          <a:bodyPr wrap="square">
            <a:spAutoFit/>
          </a:bodyPr>
          <a:lstStyle/>
          <a:p>
            <a:pPr algn="just">
              <a:lnSpc>
                <a:spcPct val="107000"/>
              </a:lnSpc>
              <a:spcAft>
                <a:spcPts val="0"/>
              </a:spcAft>
            </a:pP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 «Мамай ауылының негізгі орта мектебі» коммуналдық-мемлекеттік мекемесі әрбір оқу жылын ойдағыдай аяқтап, оқу жылың басынан   мектептің оқу-тәрбие жоспарына сәйкес  толыққанды жүзеге асырылуы тиіс жұмыстарды жылма жыл атқарады.</a:t>
            </a:r>
            <a:endParaRPr lang="kk-KZ"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        Өскелең ұрпақ бойына білім мен тәрбие дарыту мақсатында мектеп ұжымы ортақ мақсатқа бағытталған жұмыстарды жұмыла атқарып келеді. Ұжым әдістемелік, теориялық, ғылыми, тәрбиелік бағыттардағы кешенді іс-шараларды жұмыла жүзеге асырып келеді.   </a:t>
            </a:r>
            <a:endParaRPr lang="kk-KZ"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         Мектептің зерделеп, зерттеп  келе жатқан </a:t>
            </a:r>
            <a:r>
              <a:rPr lang="kk-KZ" sz="1400" b="1" kern="1800" dirty="0">
                <a:latin typeface="Times New Roman" panose="02020603050405020304" pitchFamily="18" charset="0"/>
                <a:ea typeface="Times New Roman" panose="02020603050405020304" pitchFamily="18" charset="0"/>
                <a:cs typeface="Times New Roman" panose="02020603050405020304" pitchFamily="18" charset="0"/>
              </a:rPr>
              <a:t>өзекті мәселесі</a:t>
            </a:r>
            <a:r>
              <a:rPr lang="kk-KZ" sz="1400" b="1" kern="1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sz="1400" b="1" i="1" kern="1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sz="1400" b="1" i="1" kern="1800" dirty="0">
                <a:latin typeface="Times New Roman" panose="02020603050405020304" pitchFamily="18" charset="0"/>
                <a:ea typeface="Times New Roman" panose="02020603050405020304" pitchFamily="18" charset="0"/>
                <a:cs typeface="Times New Roman" panose="02020603050405020304" pitchFamily="18" charset="0"/>
              </a:rPr>
              <a:t>Оқушыларды шағын жинақты мектептің біріктірілген сыныптарында оқуға бейімдей  отырып оқыту  сапасын арттыру</a:t>
            </a:r>
            <a:r>
              <a:rPr lang="kk-KZ" sz="1400" b="1" i="1" kern="18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1400" b="1" i="1" kern="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kern="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Ұстаздың әрдайым өз ісін құштарлықпен, сүйіспеншілікпен атқаруы үшін белгілі бір мотивациялық фактордың қажет екені сөзсіз. Мамай мектебінің әкімшілігі осы жайды ескере отырып   ұстаздар қызметінің нәтижелілігін оқу жылы бойы бақылап,  сараптау және ынталандыру мақсатында </a:t>
            </a:r>
            <a:r>
              <a:rPr lang="kk-KZ" sz="1400" b="1" kern="1800" dirty="0">
                <a:latin typeface="Times New Roman" panose="02020603050405020304" pitchFamily="18" charset="0"/>
                <a:ea typeface="Times New Roman" panose="02020603050405020304" pitchFamily="18" charset="0"/>
                <a:cs typeface="Times New Roman" panose="02020603050405020304" pitchFamily="18" charset="0"/>
              </a:rPr>
              <a:t>«Мұғалімдердің жетістік рейтингісін» </a:t>
            </a: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мектепішілік бақылаудың бір нысаны ретінде оқыту үрдісіне енгізді. Бұл жаңашылдық, әлбетте, әріптестерге тың серпін алып келді. Оқытудың түрлі бағыттары бойынша педагог өзінің әр тоқсан сайын қандай нәтижеге жеткен я жетпегенін  рейтингтен көріп, өзіндік сараптау арқылы өзін-өзі реттеп отырды. Бұл дегеніміз әр педагогтің жұмыс нәтижесін сараптай отырып, мектептің алдағы даму бағдарламасында педагог-мамандармен жасалатын жұмыстың жобасын жасауға септігі тиеді </a:t>
            </a:r>
            <a:r>
              <a:rPr lang="kk-KZ" sz="1400" kern="1800" dirty="0" smtClean="0">
                <a:latin typeface="Times New Roman" panose="02020603050405020304" pitchFamily="18" charset="0"/>
                <a:ea typeface="Times New Roman" panose="02020603050405020304" pitchFamily="18" charset="0"/>
                <a:cs typeface="Times New Roman" panose="02020603050405020304" pitchFamily="18" charset="0"/>
              </a:rPr>
              <a:t>де</a:t>
            </a:r>
            <a:r>
              <a:rPr lang="ru-RU" sz="1400" kern="1800" dirty="0">
                <a:latin typeface="Times New Roman" panose="02020603050405020304" pitchFamily="18" charset="0"/>
                <a:ea typeface="Times New Roman" panose="02020603050405020304" pitchFamily="18" charset="0"/>
                <a:cs typeface="Times New Roman" panose="02020603050405020304" pitchFamily="18" charset="0"/>
              </a:rPr>
              <a:t>г</a:t>
            </a:r>
            <a:r>
              <a:rPr lang="kk-KZ" sz="1400" kern="1800" dirty="0" smtClean="0">
                <a:latin typeface="Times New Roman" panose="02020603050405020304" pitchFamily="18" charset="0"/>
                <a:ea typeface="Times New Roman" panose="02020603050405020304" pitchFamily="18" charset="0"/>
                <a:cs typeface="Times New Roman" panose="02020603050405020304" pitchFamily="18" charset="0"/>
              </a:rPr>
              <a:t>ен </a:t>
            </a: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сөз. </a:t>
            </a:r>
            <a:r>
              <a:rPr lang="kk-KZ" sz="1400" kern="1800" dirty="0" smtClean="0">
                <a:latin typeface="Times New Roman" panose="02020603050405020304" pitchFamily="18" charset="0"/>
                <a:ea typeface="Times New Roman" panose="02020603050405020304" pitchFamily="18" charset="0"/>
                <a:cs typeface="Times New Roman" panose="02020603050405020304" pitchFamily="18" charset="0"/>
              </a:rPr>
              <a:t>Педагог-қызметкерлер </a:t>
            </a:r>
            <a:r>
              <a:rPr lang="kk-KZ" sz="1400" kern="1800" dirty="0">
                <a:latin typeface="Times New Roman" panose="02020603050405020304" pitchFamily="18" charset="0"/>
                <a:ea typeface="Times New Roman" panose="02020603050405020304" pitchFamily="18" charset="0"/>
                <a:cs typeface="Times New Roman" panose="02020603050405020304" pitchFamily="18" charset="0"/>
              </a:rPr>
              <a:t>араға белгілі бір уақыт салып, әр жылдарда өздерінің кәсіби біліктіліктерін шыңдау мен дамыту мақсатында білім жетілдіру курстарынан өтіп отырады. </a:t>
            </a:r>
            <a:endParaRPr lang="kk-KZ" sz="1400" kern="18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kk-KZ" sz="1400" dirty="0" smtClean="0">
                <a:latin typeface="Times New Roman" panose="02020603050405020304" pitchFamily="18" charset="0"/>
                <a:cs typeface="Times New Roman" panose="02020603050405020304" pitchFamily="18" charset="0"/>
              </a:rPr>
              <a:t>Мамай </a:t>
            </a:r>
            <a:r>
              <a:rPr lang="kk-KZ" sz="1400" dirty="0">
                <a:latin typeface="Times New Roman" panose="02020603050405020304" pitchFamily="18" charset="0"/>
                <a:cs typeface="Times New Roman" panose="02020603050405020304" pitchFamily="18" charset="0"/>
              </a:rPr>
              <a:t>ауылының негізгі орта мектебі мұғалімдерінің сапалық-сандық құрамы:</a:t>
            </a:r>
          </a:p>
          <a:p>
            <a:r>
              <a:rPr lang="kk-KZ" sz="1400" dirty="0">
                <a:latin typeface="Times New Roman" panose="02020603050405020304" pitchFamily="18" charset="0"/>
                <a:cs typeface="Times New Roman" panose="02020603050405020304" pitchFamily="18" charset="0"/>
              </a:rPr>
              <a:t>       Жалпы педагогтардың саны – </a:t>
            </a:r>
            <a:r>
              <a:rPr lang="kk-KZ" sz="1400" b="1" dirty="0">
                <a:latin typeface="Times New Roman" panose="02020603050405020304" pitchFamily="18" charset="0"/>
                <a:cs typeface="Times New Roman" panose="02020603050405020304" pitchFamily="18" charset="0"/>
              </a:rPr>
              <a:t>12</a:t>
            </a:r>
            <a:endParaRPr lang="kk-KZ"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       Жоғары білімді</a:t>
            </a:r>
            <a:r>
              <a:rPr lang="kk-KZ" sz="1400" b="1" dirty="0">
                <a:latin typeface="Times New Roman" panose="02020603050405020304" pitchFamily="18" charset="0"/>
                <a:cs typeface="Times New Roman" panose="02020603050405020304" pitchFamily="18" charset="0"/>
              </a:rPr>
              <a:t> – 10 (84%)</a:t>
            </a:r>
            <a:endParaRPr lang="kk-KZ" sz="1400" dirty="0">
              <a:latin typeface="Times New Roman" panose="02020603050405020304" pitchFamily="18" charset="0"/>
              <a:cs typeface="Times New Roman" panose="02020603050405020304" pitchFamily="18" charset="0"/>
            </a:endParaRPr>
          </a:p>
          <a:p>
            <a:r>
              <a:rPr lang="kk-KZ" sz="1400" b="1" dirty="0">
                <a:latin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cs typeface="Times New Roman" panose="02020603050405020304" pitchFamily="18" charset="0"/>
              </a:rPr>
              <a:t>Кәсіптік орта білімді - </a:t>
            </a:r>
            <a:r>
              <a:rPr lang="kk-KZ" sz="1400" b="1" dirty="0">
                <a:latin typeface="Times New Roman" panose="02020603050405020304" pitchFamily="18" charset="0"/>
                <a:cs typeface="Times New Roman" panose="02020603050405020304" pitchFamily="18" charset="0"/>
              </a:rPr>
              <a:t>2  (16</a:t>
            </a:r>
            <a:r>
              <a:rPr lang="kk-KZ" sz="1400" b="1" dirty="0" smtClean="0">
                <a:latin typeface="Times New Roman" panose="02020603050405020304" pitchFamily="18" charset="0"/>
                <a:cs typeface="Times New Roman" panose="02020603050405020304" pitchFamily="18" charset="0"/>
              </a:rPr>
              <a:t>%)</a:t>
            </a:r>
            <a:endParaRPr lang="kk-KZ" sz="1400" dirty="0" smtClean="0">
              <a:latin typeface="Times New Roman" panose="02020603050405020304" pitchFamily="18" charset="0"/>
              <a:cs typeface="Times New Roman" panose="02020603050405020304" pitchFamily="18" charset="0"/>
            </a:endParaRPr>
          </a:p>
          <a:p>
            <a:r>
              <a:rPr lang="kk-KZ" sz="1400" dirty="0" smtClean="0">
                <a:latin typeface="Times New Roman" panose="02020603050405020304" pitchFamily="18" charset="0"/>
                <a:cs typeface="Times New Roman" panose="02020603050405020304" pitchFamily="18" charset="0"/>
              </a:rPr>
              <a:t>Педагогикалық </a:t>
            </a:r>
            <a:r>
              <a:rPr lang="kk-KZ" sz="1400" dirty="0">
                <a:latin typeface="Times New Roman" panose="02020603050405020304" pitchFamily="18" charset="0"/>
                <a:cs typeface="Times New Roman" panose="02020603050405020304" pitchFamily="18" charset="0"/>
              </a:rPr>
              <a:t>біліктілік  санаты бойынша:</a:t>
            </a:r>
          </a:p>
          <a:p>
            <a:r>
              <a:rPr lang="kk-KZ" sz="1400" dirty="0">
                <a:latin typeface="Times New Roman" panose="02020603050405020304" pitchFamily="18" charset="0"/>
                <a:cs typeface="Times New Roman" panose="02020603050405020304" pitchFamily="18" charset="0"/>
              </a:rPr>
              <a:t>        Педагог-шебер: -</a:t>
            </a:r>
          </a:p>
          <a:p>
            <a:r>
              <a:rPr lang="kk-KZ" sz="1400" dirty="0">
                <a:latin typeface="Times New Roman" panose="02020603050405020304" pitchFamily="18" charset="0"/>
                <a:cs typeface="Times New Roman" panose="02020603050405020304" pitchFamily="18" charset="0"/>
              </a:rPr>
              <a:t>        Педагог-зерттеуші: -</a:t>
            </a:r>
          </a:p>
          <a:p>
            <a:r>
              <a:rPr lang="kk-KZ" sz="1400" dirty="0">
                <a:latin typeface="Times New Roman" panose="02020603050405020304" pitchFamily="18" charset="0"/>
                <a:cs typeface="Times New Roman" panose="02020603050405020304" pitchFamily="18" charset="0"/>
              </a:rPr>
              <a:t>        Педагог-сарапшы: </a:t>
            </a:r>
            <a:r>
              <a:rPr lang="kk-KZ" sz="1400" b="1" dirty="0">
                <a:latin typeface="Times New Roman" panose="02020603050405020304" pitchFamily="18" charset="0"/>
                <a:cs typeface="Times New Roman" panose="02020603050405020304" pitchFamily="18" charset="0"/>
              </a:rPr>
              <a:t>2 (17%)</a:t>
            </a:r>
            <a:endParaRPr lang="kk-KZ"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        Педагог – модератор: </a:t>
            </a:r>
            <a:r>
              <a:rPr lang="kk-KZ" sz="1400" b="1" dirty="0">
                <a:latin typeface="Times New Roman" panose="02020603050405020304" pitchFamily="18" charset="0"/>
                <a:cs typeface="Times New Roman" panose="02020603050405020304" pitchFamily="18" charset="0"/>
              </a:rPr>
              <a:t>3 (25</a:t>
            </a:r>
            <a:r>
              <a:rPr lang="kk-KZ" sz="1400" b="1" dirty="0" smtClean="0">
                <a:latin typeface="Times New Roman" panose="02020603050405020304" pitchFamily="18" charset="0"/>
                <a:cs typeface="Times New Roman" panose="02020603050405020304" pitchFamily="18" charset="0"/>
              </a:rPr>
              <a:t>%)</a:t>
            </a:r>
          </a:p>
          <a:p>
            <a:endParaRPr lang="kk-KZ" sz="1200" b="1" dirty="0" smtClean="0">
              <a:latin typeface="Times New Roman" panose="02020603050405020304" pitchFamily="18" charset="0"/>
              <a:cs typeface="Times New Roman" panose="02020603050405020304" pitchFamily="18" charset="0"/>
            </a:endParaRPr>
          </a:p>
          <a:p>
            <a:endParaRPr lang="kk-KZ" sz="1200" b="1" dirty="0" smtClean="0">
              <a:latin typeface="Times New Roman" panose="02020603050405020304" pitchFamily="18" charset="0"/>
              <a:cs typeface="Times New Roman" panose="02020603050405020304" pitchFamily="18" charset="0"/>
            </a:endParaRPr>
          </a:p>
          <a:p>
            <a:endParaRPr lang="kk-KZ" sz="12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11662436" y="0"/>
            <a:ext cx="436337" cy="7663636"/>
          </a:xfrm>
          <a:prstGeom prst="rect">
            <a:avLst/>
          </a:prstGeom>
          <a:noFill/>
        </p:spPr>
        <p:txBody>
          <a:bodyPr wrap="none" lIns="91440" tIns="45720" rIns="91440" bIns="45720">
            <a:spAutoFit/>
          </a:bodyPr>
          <a:lstStyle/>
          <a:p>
            <a:pPr algn="ctr"/>
            <a:r>
              <a:rPr lang="ru-RU" sz="2000" b="1" cap="none" spc="0"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Е</a:t>
            </a: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a:t>
            </a:r>
          </a:p>
          <a:p>
            <a:pPr algn="ctr"/>
            <a:endPar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Ж</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Ы</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Ы</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endParaRPr lang="kk-KZ"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Л</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a:t>
            </a:r>
          </a:p>
          <a:p>
            <a:pPr algn="ctr"/>
            <a:r>
              <a:rPr lang="kk-KZ"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А</a:t>
            </a:r>
          </a:p>
          <a:p>
            <a:pPr algn="ctr"/>
            <a:r>
              <a:rPr lang="kk-KZ" sz="2000" b="1" dirty="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a:t>
            </a:r>
            <a:endParaRPr lang="ru-RU" sz="2000" b="1" dirty="0" smtClean="0">
              <a:ln w="9525">
                <a:solidFill>
                  <a:schemeClr val="bg1"/>
                </a:solidFill>
                <a:prstDash val="solid"/>
              </a:ln>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2000" b="1" dirty="0" smtClean="0">
              <a:ln w="9525">
                <a:solidFill>
                  <a:schemeClr val="bg1"/>
                </a:solidFill>
                <a:prstDash val="solid"/>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2000" b="1" dirty="0" smtClean="0">
              <a:ln w="9525">
                <a:solidFill>
                  <a:schemeClr val="bg1"/>
                </a:solidFill>
                <a:prstDash val="solid"/>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1200" b="1" dirty="0" smtClean="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81095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2471766500"/>
              </p:ext>
            </p:extLst>
          </p:nvPr>
        </p:nvGraphicFramePr>
        <p:xfrm>
          <a:off x="729762" y="206803"/>
          <a:ext cx="10656276" cy="6217920"/>
        </p:xfrm>
        <a:graphic>
          <a:graphicData uri="http://schemas.openxmlformats.org/drawingml/2006/table">
            <a:tbl>
              <a:tblPr firstRow="1" bandRow="1">
                <a:tableStyleId>{5C22544A-7EE6-4342-B048-85BDC9FD1C3A}</a:tableStyleId>
              </a:tblPr>
              <a:tblGrid>
                <a:gridCol w="5328138">
                  <a:extLst>
                    <a:ext uri="{9D8B030D-6E8A-4147-A177-3AD203B41FA5}">
                      <a16:colId xmlns:a16="http://schemas.microsoft.com/office/drawing/2014/main" val="167790484"/>
                    </a:ext>
                  </a:extLst>
                </a:gridCol>
                <a:gridCol w="5328138">
                  <a:extLst>
                    <a:ext uri="{9D8B030D-6E8A-4147-A177-3AD203B41FA5}">
                      <a16:colId xmlns:a16="http://schemas.microsoft.com/office/drawing/2014/main" val="1328034693"/>
                    </a:ext>
                  </a:extLst>
                </a:gridCol>
              </a:tblGrid>
              <a:tr h="370840">
                <a:tc>
                  <a:txBody>
                    <a:bodyPr/>
                    <a:lstStyle/>
                    <a:p>
                      <a:pPr fontAlgn="base"/>
                      <a:r>
                        <a:rPr lang="kk-KZ" dirty="0" smtClean="0">
                          <a:solidFill>
                            <a:srgbClr val="66FF33"/>
                          </a:solidFill>
                          <a:latin typeface="Times New Roman" panose="02020603050405020304" pitchFamily="18" charset="0"/>
                          <a:cs typeface="Times New Roman" panose="02020603050405020304" pitchFamily="18" charset="0"/>
                        </a:rPr>
                        <a:t>Күшті жақтары: </a:t>
                      </a:r>
                      <a:r>
                        <a:rPr lang="kk-KZ" sz="1800" b="1" kern="1200" dirty="0" smtClean="0">
                          <a:solidFill>
                            <a:schemeClr val="lt1"/>
                          </a:solidFill>
                          <a:effectLst/>
                          <a:latin typeface="Times New Roman" panose="02020603050405020304" pitchFamily="18" charset="0"/>
                          <a:ea typeface="+mn-ea"/>
                          <a:cs typeface="Times New Roman" panose="02020603050405020304" pitchFamily="18" charset="0"/>
                        </a:rPr>
                        <a:t>- Шағын жинақты, оқушы саны аздығына қарамастан оқушылардың  аудандық, облыстық деңгейдегі білім, өнер сайыстарында жоғары нәтижелерге қол жеткізуі, яғни дарынды оқушылардың артуы, жетістікке жетуі.</a:t>
                      </a:r>
                    </a:p>
                    <a:p>
                      <a:pPr fontAlgn="base"/>
                      <a:r>
                        <a:rPr lang="kk-KZ" sz="1800" b="1" kern="1200" dirty="0" smtClean="0">
                          <a:solidFill>
                            <a:schemeClr val="lt1"/>
                          </a:solidFill>
                          <a:effectLst/>
                          <a:latin typeface="Times New Roman" panose="02020603050405020304" pitchFamily="18" charset="0"/>
                          <a:ea typeface="+mn-ea"/>
                          <a:cs typeface="Times New Roman" panose="02020603050405020304" pitchFamily="18" charset="0"/>
                        </a:rPr>
                        <a:t>- Мұғалімдердің сапалық құрамының біртіндеп артуы;</a:t>
                      </a:r>
                    </a:p>
                    <a:p>
                      <a:pPr fontAlgn="base"/>
                      <a:r>
                        <a:rPr lang="kk-KZ" sz="1800" b="1" kern="1200" dirty="0" smtClean="0">
                          <a:solidFill>
                            <a:schemeClr val="lt1"/>
                          </a:solidFill>
                          <a:effectLst/>
                          <a:latin typeface="Times New Roman" panose="02020603050405020304" pitchFamily="18" charset="0"/>
                          <a:ea typeface="+mn-ea"/>
                          <a:cs typeface="Times New Roman" panose="02020603050405020304" pitchFamily="18" charset="0"/>
                        </a:rPr>
                        <a:t>-Ата-ана-Мектеп-Оқушы “Үштік қоғамының” белсенді қарым-қатынасы;</a:t>
                      </a:r>
                    </a:p>
                    <a:p>
                      <a:pPr fontAlgn="base"/>
                      <a:r>
                        <a:rPr lang="kk-KZ" sz="1800" b="1" kern="1200" dirty="0" smtClean="0">
                          <a:solidFill>
                            <a:schemeClr val="lt1"/>
                          </a:solidFill>
                          <a:effectLst/>
                          <a:latin typeface="Times New Roman" panose="02020603050405020304" pitchFamily="18" charset="0"/>
                          <a:ea typeface="+mn-ea"/>
                          <a:cs typeface="Times New Roman" panose="02020603050405020304" pitchFamily="18" charset="0"/>
                        </a:rPr>
                        <a:t>-Барлық мұғалімнің өз кәсіби дамуында цифрлық құзыреттілігін тиімді пайдалана алуы.</a:t>
                      </a:r>
                    </a:p>
                  </a:txBody>
                  <a:tcPr/>
                </a:tc>
                <a:tc>
                  <a:txBody>
                    <a:bodyPr/>
                    <a:lstStyle/>
                    <a:p>
                      <a:pPr fontAlgn="base"/>
                      <a:r>
                        <a:rPr lang="kk-KZ" dirty="0" smtClean="0">
                          <a:solidFill>
                            <a:srgbClr val="66FF33"/>
                          </a:solidFill>
                        </a:rPr>
                        <a:t>Әлсіз: </a:t>
                      </a:r>
                      <a:endParaRPr lang="kk-KZ" dirty="0" smtClean="0">
                        <a:solidFill>
                          <a:srgbClr val="66FF33"/>
                        </a:solidFill>
                      </a:endParaRPr>
                    </a:p>
                    <a:p>
                      <a:pPr fontAlgn="base"/>
                      <a:r>
                        <a:rPr lang="kk-KZ" sz="1800" b="1" kern="1200" dirty="0" smtClean="0">
                          <a:solidFill>
                            <a:schemeClr val="lt1"/>
                          </a:solidFill>
                          <a:effectLst/>
                          <a:latin typeface="+mn-lt"/>
                          <a:ea typeface="+mn-ea"/>
                          <a:cs typeface="+mn-cs"/>
                        </a:rPr>
                        <a:t>- </a:t>
                      </a:r>
                      <a:r>
                        <a:rPr lang="kk-KZ" sz="1800" b="1" kern="1200" dirty="0" smtClean="0">
                          <a:solidFill>
                            <a:schemeClr val="lt1"/>
                          </a:solidFill>
                          <a:effectLst/>
                          <a:latin typeface="+mn-lt"/>
                          <a:ea typeface="+mn-ea"/>
                          <a:cs typeface="+mn-cs"/>
                        </a:rPr>
                        <a:t>Оқушы контингентінің азаюы;</a:t>
                      </a:r>
                    </a:p>
                    <a:p>
                      <a:pPr fontAlgn="base"/>
                      <a:r>
                        <a:rPr lang="kk-KZ" sz="1800" b="1" kern="1200" dirty="0" smtClean="0">
                          <a:solidFill>
                            <a:schemeClr val="lt1"/>
                          </a:solidFill>
                          <a:effectLst/>
                          <a:latin typeface="+mn-lt"/>
                          <a:ea typeface="+mn-ea"/>
                          <a:cs typeface="+mn-cs"/>
                        </a:rPr>
                        <a:t>-Мектептің материалдық-техникалық базасының жабдықталуы;</a:t>
                      </a:r>
                    </a:p>
                    <a:p>
                      <a:pPr fontAlgn="base"/>
                      <a:r>
                        <a:rPr lang="kk-KZ" sz="1800" b="1" kern="1200" dirty="0" smtClean="0">
                          <a:solidFill>
                            <a:schemeClr val="lt1"/>
                          </a:solidFill>
                          <a:effectLst/>
                          <a:latin typeface="+mn-lt"/>
                          <a:ea typeface="+mn-ea"/>
                          <a:cs typeface="+mn-cs"/>
                        </a:rPr>
                        <a:t>-Мектептің озат мұғалімдері өз практикаларында инновациялық технологияны пайдаланғанымен, ғылыми тұрғыдан негіздей алмауы;</a:t>
                      </a:r>
                    </a:p>
                    <a:p>
                      <a:endParaRPr lang="kk-KZ" dirty="0" smtClean="0"/>
                    </a:p>
                  </a:txBody>
                  <a:tcPr/>
                </a:tc>
                <a:extLst>
                  <a:ext uri="{0D108BD9-81ED-4DB2-BD59-A6C34878D82A}">
                    <a16:rowId xmlns:a16="http://schemas.microsoft.com/office/drawing/2014/main" val="3850172243"/>
                  </a:ext>
                </a:extLst>
              </a:tr>
              <a:tr h="370840">
                <a:tc>
                  <a:txBody>
                    <a:bodyPr/>
                    <a:lstStyle/>
                    <a:p>
                      <a:pPr fontAlgn="base"/>
                      <a:r>
                        <a:rPr lang="kk-KZ" sz="1800" b="1" dirty="0" smtClean="0">
                          <a:solidFill>
                            <a:srgbClr val="FF0000"/>
                          </a:solidFill>
                          <a:latin typeface="Times New Roman" panose="02020603050405020304" pitchFamily="18" charset="0"/>
                          <a:cs typeface="Times New Roman" panose="02020603050405020304" pitchFamily="18" charset="0"/>
                        </a:rPr>
                        <a:t>Мүмкіндіктер: </a:t>
                      </a: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-Талантты және дарынды оқушылардың жетістікке жетуі;</a:t>
                      </a:r>
                    </a:p>
                    <a:p>
                      <a:pPr fontAlgn="base"/>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-Мұғалімдердің инновациялық педагогикалық технологияны оқу-тәрбие үрдісіне ендіре алуы;</a:t>
                      </a:r>
                    </a:p>
                    <a:p>
                      <a:pPr fontAlgn="base"/>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-Дарынды оқушылардың облыстық, </a:t>
                      </a: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республикалық </a:t>
                      </a: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деңгейге көтеріле алуы.</a:t>
                      </a:r>
                    </a:p>
                    <a:p>
                      <a:pPr marL="0" marR="0" indent="0" algn="l" defTabSz="914400" rtl="0" eaLnBrk="1" fontAlgn="auto" latinLnBrk="0" hangingPunct="1">
                        <a:lnSpc>
                          <a:spcPct val="100000"/>
                        </a:lnSpc>
                        <a:spcBef>
                          <a:spcPts val="0"/>
                        </a:spcBef>
                        <a:spcAft>
                          <a:spcPts val="0"/>
                        </a:spcAft>
                        <a:buClrTx/>
                        <a:buSzTx/>
                        <a:buFontTx/>
                        <a:buNone/>
                        <a:tabLst/>
                        <a:defRPr/>
                      </a:pPr>
                      <a:endParaRPr lang="kk-K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kk-K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kk-KZ" dirty="0" smtClean="0"/>
                    </a:p>
                    <a:p>
                      <a:endParaRPr lang="kk-KZ" dirty="0"/>
                    </a:p>
                  </a:txBody>
                  <a:tcPr/>
                </a:tc>
                <a:tc>
                  <a:txBody>
                    <a:bodyPr/>
                    <a:lstStyle/>
                    <a:p>
                      <a:pPr fontAlgn="base"/>
                      <a:r>
                        <a:rPr lang="kk-KZ" b="1" dirty="0" smtClean="0">
                          <a:solidFill>
                            <a:srgbClr val="FF0000"/>
                          </a:solidFill>
                          <a:latin typeface="Times New Roman" panose="02020603050405020304" pitchFamily="18" charset="0"/>
                          <a:cs typeface="Times New Roman" panose="02020603050405020304" pitchFamily="18" charset="0"/>
                        </a:rPr>
                        <a:t>Қауіп-қатер</a:t>
                      </a:r>
                      <a:r>
                        <a:rPr lang="kk-KZ" b="1" dirty="0" smtClean="0">
                          <a:solidFill>
                            <a:srgbClr val="FF0000"/>
                          </a:solidFill>
                          <a:latin typeface="Times New Roman" panose="02020603050405020304" pitchFamily="18" charset="0"/>
                          <a:cs typeface="Times New Roman" panose="02020603050405020304" pitchFamily="18" charset="0"/>
                        </a:rPr>
                        <a:t>: </a:t>
                      </a:r>
                    </a:p>
                    <a:p>
                      <a:pPr fontAlgn="base"/>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a:t>
                      </a: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Жекеленген мұғалімдердің инновациялық технологияны таңдауда, қиындықтарға тап болуы</a:t>
                      </a: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0" marR="0" indent="0" algn="l" defTabSz="914400" rtl="0" eaLnBrk="1" fontAlgn="base" latinLnBrk="0" hangingPunct="1">
                        <a:lnSpc>
                          <a:spcPct val="100000"/>
                        </a:lnSpc>
                        <a:spcBef>
                          <a:spcPts val="0"/>
                        </a:spcBef>
                        <a:spcAft>
                          <a:spcPts val="0"/>
                        </a:spcAft>
                        <a:buClrTx/>
                        <a:buSzTx/>
                        <a:buFontTx/>
                        <a:buNone/>
                        <a:tabLst/>
                        <a:defRPr/>
                      </a:pPr>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 Оқушылардың әлеуметтік жағдайы;</a:t>
                      </a:r>
                    </a:p>
                    <a:p>
                      <a:pPr fontAlgn="base"/>
                      <a:r>
                        <a:rPr lang="kk-KZ" sz="1800" b="1" kern="1200" dirty="0" smtClean="0">
                          <a:solidFill>
                            <a:schemeClr val="dk1"/>
                          </a:solidFill>
                          <a:effectLst/>
                          <a:latin typeface="Times New Roman" panose="02020603050405020304" pitchFamily="18" charset="0"/>
                          <a:ea typeface="+mn-ea"/>
                          <a:cs typeface="Times New Roman" panose="02020603050405020304" pitchFamily="18" charset="0"/>
                        </a:rPr>
                        <a:t>-мектептің бастауыш сатыға қайта құрылуы;</a:t>
                      </a:r>
                      <a:endParaRPr lang="kk-KZ" sz="1800" b="1"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kk-KZ"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5961675"/>
                  </a:ext>
                </a:extLst>
              </a:tr>
            </a:tbl>
          </a:graphicData>
        </a:graphic>
      </p:graphicFrame>
    </p:spTree>
    <p:extLst>
      <p:ext uri="{BB962C8B-B14F-4D97-AF65-F5344CB8AC3E}">
        <p14:creationId xmlns:p14="http://schemas.microsoft.com/office/powerpoint/2010/main" val="783015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166" y="403429"/>
            <a:ext cx="737702"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ІІІ</a:t>
            </a:r>
            <a:endPar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Прямоугольник 6"/>
          <p:cNvSpPr/>
          <p:nvPr/>
        </p:nvSpPr>
        <p:spPr>
          <a:xfrm>
            <a:off x="1761851" y="403429"/>
            <a:ext cx="8123186" cy="923330"/>
          </a:xfrm>
          <a:prstGeom prst="rect">
            <a:avLst/>
          </a:prstGeom>
          <a:noFill/>
        </p:spPr>
        <p:txBody>
          <a:bodyPr wrap="none" lIns="91440" tIns="45720" rIns="91440" bIns="45720">
            <a:spAutoFit/>
          </a:bodyPr>
          <a:lstStyle/>
          <a:p>
            <a:pPr algn="ctr"/>
            <a:r>
              <a:rPr lang="ru-RU" sz="5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Бағдарламаның</a:t>
            </a:r>
            <a:r>
              <a:rPr lang="ru-RU" sz="5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5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пайымы</a:t>
            </a:r>
            <a:endParaRPr lang="ru-RU" sz="5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835268" y="1725159"/>
            <a:ext cx="10656278" cy="3539430"/>
          </a:xfrm>
          <a:prstGeom prst="rect">
            <a:avLst/>
          </a:prstGeom>
        </p:spPr>
        <p:txBody>
          <a:bodyPr wrap="square">
            <a:spAutoFit/>
          </a:bodyPr>
          <a:lstStyle/>
          <a:p>
            <a:pPr algn="just"/>
            <a:r>
              <a:rPr lang="kk-KZ" dirty="0">
                <a:latin typeface="Times New Roman" panose="02020603050405020304" pitchFamily="18" charset="0"/>
                <a:ea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ea typeface="Times New Roman" panose="02020603050405020304" pitchFamily="18" charset="0"/>
                <a:cs typeface="Times New Roman" panose="02020603050405020304" pitchFamily="18" charset="0"/>
              </a:rPr>
              <a:t>Мамай </a:t>
            </a:r>
            <a:r>
              <a:rPr lang="kk-KZ" sz="3200" dirty="0">
                <a:latin typeface="Times New Roman" panose="02020603050405020304" pitchFamily="18" charset="0"/>
                <a:ea typeface="Times New Roman" panose="02020603050405020304" pitchFamily="18" charset="0"/>
                <a:cs typeface="Times New Roman" panose="02020603050405020304" pitchFamily="18" charset="0"/>
              </a:rPr>
              <a:t>мектебінің  пайымы – мектеп оқушылары Қазақстан Республикасының патриоты, цифрлық құзыреттіліктерді меңгерген,  икемді ойлауға және эмоционалдық интеллектіге ие, білім алуда табанды, креативті ойлай алатын, өзара әлеуметтік әрекеттесуге дайын, жауапкершілігі жоғары, жаҺандық өзгеріске бейім заманауи іскер ұрпақ.</a:t>
            </a:r>
            <a:endParaRPr lang="kk-KZ" sz="3200" dirty="0"/>
          </a:p>
        </p:txBody>
      </p:sp>
    </p:spTree>
    <p:extLst>
      <p:ext uri="{BB962C8B-B14F-4D97-AF65-F5344CB8AC3E}">
        <p14:creationId xmlns:p14="http://schemas.microsoft.com/office/powerpoint/2010/main" val="292680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975" y="403429"/>
            <a:ext cx="728084"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ІҮ</a:t>
            </a:r>
            <a:endPar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Прямоугольник 5"/>
          <p:cNvSpPr/>
          <p:nvPr/>
        </p:nvSpPr>
        <p:spPr>
          <a:xfrm>
            <a:off x="1555868" y="403429"/>
            <a:ext cx="8535157" cy="923330"/>
          </a:xfrm>
          <a:prstGeom prst="rect">
            <a:avLst/>
          </a:prstGeom>
          <a:noFill/>
        </p:spPr>
        <p:txBody>
          <a:bodyPr wrap="none" lIns="91440" tIns="45720" rIns="91440" bIns="45720">
            <a:spAutoFit/>
          </a:bodyPr>
          <a:lstStyle/>
          <a:p>
            <a:pPr algn="ctr"/>
            <a:r>
              <a:rPr lang="ru-RU" sz="5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Бағдарламаның</a:t>
            </a:r>
            <a:r>
              <a:rPr lang="ru-RU" sz="5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5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миссиясы</a:t>
            </a:r>
            <a:endParaRPr lang="ru-RU" sz="5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917497" y="1900857"/>
            <a:ext cx="10357338" cy="3056286"/>
          </a:xfrm>
          <a:prstGeom prst="rect">
            <a:avLst/>
          </a:prstGeom>
        </p:spPr>
        <p:txBody>
          <a:bodyPr wrap="square">
            <a:spAutoFit/>
          </a:bodyPr>
          <a:lstStyle/>
          <a:p>
            <a:pPr algn="just">
              <a:lnSpc>
                <a:spcPct val="107000"/>
              </a:lnSpc>
              <a:spcAft>
                <a:spcPts val="0"/>
              </a:spcAft>
            </a:pPr>
            <a:r>
              <a:rPr lang="kk-KZ" sz="3600" dirty="0" smtClean="0">
                <a:latin typeface="Times New Roman" panose="02020603050405020304" pitchFamily="18" charset="0"/>
                <a:ea typeface="Times New Roman" panose="02020603050405020304" pitchFamily="18" charset="0"/>
                <a:cs typeface="Times New Roman" panose="02020603050405020304" pitchFamily="18" charset="0"/>
              </a:rPr>
              <a:t>      Мамай </a:t>
            </a:r>
            <a:r>
              <a:rPr lang="kk-KZ" sz="3600" dirty="0">
                <a:latin typeface="Times New Roman" panose="02020603050405020304" pitchFamily="18" charset="0"/>
                <a:ea typeface="Times New Roman" panose="02020603050405020304" pitchFamily="18" charset="0"/>
                <a:cs typeface="Times New Roman" panose="02020603050405020304" pitchFamily="18" charset="0"/>
              </a:rPr>
              <a:t>ауылының негізгі орта мектебінің  миссиясы – білім алуда табанды, креативті ойлай алатын, өзара әлеуметтік әрекеттесуге дайын, жауапкершілігі жоғары, жаҺандық өзгеріске бейім заманауи іскер ұрпақты тәрбиелеу.</a:t>
            </a:r>
            <a:endParaRPr lang="kk-KZ"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23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top-fon.com/uploads/posts/2023-01/1675177299_top-fon-com-p-foni-dlya-prezentatsii-krasivie-strogie-dl-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9821" y="403429"/>
            <a:ext cx="678391" cy="5078313"/>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Ү</a:t>
            </a:r>
            <a:endPar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Б</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Ө</a:t>
            </a:r>
          </a:p>
          <a:p>
            <a:pPr algn="ctr"/>
            <a:r>
              <a:rPr lang="ru-RU" sz="5400" b="1" dirty="0" smtClean="0">
                <a:ln w="9525">
                  <a:solidFill>
                    <a:schemeClr val="bg1"/>
                  </a:solidFill>
                  <a:prstDash val="solid"/>
                </a:ln>
                <a:effectLst>
                  <a:outerShdw blurRad="12700" dist="38100" dir="2700000" algn="tl" rotWithShape="0">
                    <a:schemeClr val="bg1">
                      <a:lumMod val="50000"/>
                    </a:schemeClr>
                  </a:outerShdw>
                </a:effectLst>
              </a:rPr>
              <a:t>Л</a:t>
            </a:r>
          </a:p>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І</a:t>
            </a:r>
          </a:p>
          <a:p>
            <a:pPr algn="ctr"/>
            <a:r>
              <a:rPr lang="ru-RU" sz="5400" b="1" dirty="0">
                <a:ln w="9525">
                  <a:solidFill>
                    <a:schemeClr val="bg1"/>
                  </a:solidFill>
                  <a:prstDash val="solid"/>
                </a:ln>
                <a:effectLst>
                  <a:outerShdw blurRad="12700" dist="38100" dir="2700000" algn="tl" rotWithShape="0">
                    <a:schemeClr val="bg1">
                      <a:lumMod val="50000"/>
                    </a:schemeClr>
                  </a:outerShdw>
                </a:effectLst>
              </a:rPr>
              <a:t>м</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Прямоугольник 5"/>
          <p:cNvSpPr/>
          <p:nvPr/>
        </p:nvSpPr>
        <p:spPr>
          <a:xfrm>
            <a:off x="369016" y="0"/>
            <a:ext cx="10836893" cy="769441"/>
          </a:xfrm>
          <a:prstGeom prst="rect">
            <a:avLst/>
          </a:prstGeom>
          <a:noFill/>
        </p:spPr>
        <p:txBody>
          <a:bodyPr wrap="square" lIns="91440" tIns="45720" rIns="91440" bIns="45720">
            <a:spAutoFit/>
          </a:bodyPr>
          <a:lstStyle/>
          <a:p>
            <a:pPr algn="ct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Бағдарламаның</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стратегиялық</a:t>
            </a:r>
            <a:r>
              <a:rPr lang="ru-RU" sz="4400" b="1" cap="none" spc="0" dirty="0"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 </a:t>
            </a:r>
            <a:r>
              <a:rPr lang="ru-RU" sz="4400" b="1" cap="none" spc="0" dirty="0" err="1" smtClean="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блогы</a:t>
            </a:r>
            <a:endParaRPr lang="ru-RU" sz="4400" b="1" cap="none" spc="0" dirty="0">
              <a:ln w="6600">
                <a:solidFill>
                  <a:schemeClr val="accent2"/>
                </a:solidFill>
                <a:prstDash val="solid"/>
              </a:ln>
              <a:solidFill>
                <a:srgbClr val="FFFF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738033" y="769441"/>
            <a:ext cx="10744199" cy="5394105"/>
          </a:xfrm>
          <a:prstGeom prst="rect">
            <a:avLst/>
          </a:prstGeom>
        </p:spPr>
        <p:txBody>
          <a:bodyPr wrap="square">
            <a:spAutoFit/>
          </a:bodyPr>
          <a:lstStyle/>
          <a:p>
            <a:pPr algn="just">
              <a:lnSpc>
                <a:spcPct val="107000"/>
              </a:lnSpc>
              <a:spcAft>
                <a:spcPts val="0"/>
              </a:spcAft>
            </a:pPr>
            <a:r>
              <a:rPr lang="kk-KZ" sz="1400" b="1" dirty="0">
                <a:latin typeface="Times New Roman" panose="02020603050405020304" pitchFamily="18" charset="0"/>
                <a:ea typeface="Times New Roman" panose="02020603050405020304" pitchFamily="18" charset="0"/>
                <a:cs typeface="Times New Roman" panose="02020603050405020304" pitchFamily="18" charset="0"/>
              </a:rPr>
              <a:t>Стратегиялық бағыттар және негізгі басымдықтар:</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Педагог қызметкерлердің біліктілігін және кәсіби құзыреттіліктерін үздіксіз арттыру;</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 Кәсіби қауымдастық құру (коучингтер, семинарлар, дөңгелек үстелдер, ашық сабақтар) арқылы сапалы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білімге қол жеткізуді қамтамасыз ету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sz="1400" dirty="0" smtClean="0">
                <a:latin typeface="Calibri" panose="020F0502020204030204" pitchFamily="34" charset="0"/>
                <a:ea typeface="Times New Roman" panose="02020603050405020304" pitchFamily="18" charset="0"/>
                <a:cs typeface="Times New Roman" panose="02020603050405020304" pitchFamily="18" charset="0"/>
              </a:rPr>
              <a:t> -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Lesson Study» тәжірибесін дамытудағы ынтымақтастық және іс-әрекеттерді зерттеу арқылы білім</a:t>
            </a:r>
            <a:endParaRPr lang="kk-KZ"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сапасын көтеру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 Тәлімгерлік жұмысты ұйымдастырудың оңтайлы жолдарын қарастыра отырып, жас мамандардың кәсіби</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құзыреттілігін арттыру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-Республикалық</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 облыстық, аудандық әртүрлі олимпиадаларға дайындаудың нәтижеге бағытталған тиімді</a:t>
            </a:r>
            <a:endParaRPr lang="kk-KZ"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жолдарын қолдану және нәтижеге жету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Авторлық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бағдарламалар, әдістемелік құралдар, пән бойынша тапсырмалар жинақтарын баспа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бетіне шығару; - Ғылыми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жобалар мен олимпиадаларға қатысатын оқушылар санын көбейту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Сыртқы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бағалау, халықаралық зерттеулер көрсеткішін жоғарылату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Мектеп  оқушыларының функционалдық сауаттылық деңгейінің көтеру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Кәсіптік бағдар беру жұмысы бойынша түсіндіру, ақпараттандыру жұмыстары арқылы сұранысқа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ие мамандықтарды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игеру бойынша жұмысты жандандыру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Біртұтас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тәрбие бағдарламасы жоспарын құру, полимәдениетті тұлғаны қалыптастыру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бағытындағы жұмыстарды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күшейту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 «Ата- ана- оқушы- мұғалім» үштік жүйесін «Ата-аналарды педагогикалық қолдау орталығының» жұмысы</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арқылы нығайту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Ерекше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білімді қажет ететін балаларға жағдай жасай отырып, мектепте инклюзивті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мәдениетті қалыптастыру; -Мектеп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педагог-психологінің жұмысы арқылы негізгі проблемаларды анықтау,оның туындау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себептері мен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шешу жолдарын қарастыру және қолайлы психологиялық ахуал қалыптастыру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-Құқықтық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білім беру ісін жандандыра отырып, құқық бұзушылықтың алдын алу шараларын </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үздіксіз жүргізу; -Салауатты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өмір салтын, денсаулық мәдениетін қалыптастыруға ықпал ету және оқушылардың</a:t>
            </a:r>
            <a:endParaRPr lang="kk-KZ"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денсаулығын нығайту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-Білім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алушыларға әлеуметтік – педагогикалық диагностикалық жұмыстар жасау арқылы жан- жақты</a:t>
            </a:r>
            <a:endParaRPr lang="kk-KZ"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kk-KZ" sz="1400" dirty="0">
                <a:latin typeface="Times New Roman" panose="02020603050405020304" pitchFamily="18" charset="0"/>
                <a:ea typeface="Times New Roman" panose="02020603050405020304" pitchFamily="18" charset="0"/>
                <a:cs typeface="Times New Roman" panose="02020603050405020304" pitchFamily="18" charset="0"/>
              </a:rPr>
              <a:t>қолдау көрсету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 Оқу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үдерісіндегі кітапхана рөлін күшейту</a:t>
            </a:r>
            <a:r>
              <a:rPr lang="kk-KZ"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Мектептің  материалдық- техникалық базасын нығайту.</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b="1" dirty="0">
                <a:latin typeface="Times New Roman" panose="02020603050405020304" pitchFamily="18" charset="0"/>
                <a:ea typeface="Times New Roman" panose="02020603050405020304" pitchFamily="18" charset="0"/>
                <a:cs typeface="Times New Roman" panose="02020603050405020304" pitchFamily="18" charset="0"/>
              </a:rPr>
              <a:t>         Даму бағдарламасын  жоспарын іске асырудың кезеңдері:</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b="1" dirty="0">
                <a:latin typeface="Times New Roman" panose="02020603050405020304" pitchFamily="18" charset="0"/>
                <a:ea typeface="Times New Roman" panose="02020603050405020304" pitchFamily="18" charset="0"/>
                <a:cs typeface="Times New Roman" panose="02020603050405020304" pitchFamily="18" charset="0"/>
              </a:rPr>
              <a:t>Бірінші кезеңінде</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 (2024–2025 жылдар)  жекелеген бағыттар бойынша білім беруді дамытудың модельдерін әзірлеу мен оларды сынақтан өткізу мен байланысты жұмыстарды жүргізу көзделген.</a:t>
            </a:r>
            <a:endParaRPr lang="kk-KZ"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kk-KZ" sz="1400" b="1" dirty="0">
                <a:latin typeface="Times New Roman" panose="02020603050405020304" pitchFamily="18" charset="0"/>
                <a:ea typeface="Times New Roman" panose="02020603050405020304" pitchFamily="18" charset="0"/>
                <a:cs typeface="Times New Roman" panose="02020603050405020304" pitchFamily="18" charset="0"/>
              </a:rPr>
              <a:t>Екінші кезеңде</a:t>
            </a:r>
            <a:r>
              <a:rPr lang="kk-KZ" sz="1400" dirty="0">
                <a:latin typeface="Times New Roman" panose="02020603050405020304" pitchFamily="18" charset="0"/>
                <a:ea typeface="Times New Roman" panose="02020603050405020304" pitchFamily="18" charset="0"/>
                <a:cs typeface="Times New Roman" panose="02020603050405020304" pitchFamily="18" charset="0"/>
              </a:rPr>
              <a:t> (2025–2029 жылдар) басымдық өткен кезеңдерде алынған нәтижелерді енгізуге және таратуға бағытталған іс-шараларды іске асыру қарастырылған.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32912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2317</Words>
  <Application>Microsoft Office PowerPoint</Application>
  <PresentationFormat>Широкоэкранный</PresentationFormat>
  <Paragraphs>323</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Calibri Light</vt:lpstr>
      <vt:lpstr>Courier New</vt:lpstr>
      <vt:lpstr>Segoe UI Black</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21</cp:revision>
  <dcterms:created xsi:type="dcterms:W3CDTF">2024-03-29T10:45:20Z</dcterms:created>
  <dcterms:modified xsi:type="dcterms:W3CDTF">2024-04-18T10:52:53Z</dcterms:modified>
</cp:coreProperties>
</file>